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1" u="none" strike="noStrike" cap="none" spc="0" normalizeH="0" baseline="0">
        <a:ln>
          <a:noFill/>
        </a:ln>
        <a:solidFill>
          <a:srgbClr val="073E86"/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D1E0EB"/>
          </a:solidFill>
        </a:fill>
      </a:tcStyle>
    </a:wholeTbl>
    <a:band2H>
      <a:tcTxStyle/>
      <a:tcStyle>
        <a:tcBdr/>
        <a:fill>
          <a:solidFill>
            <a:srgbClr val="EAF0F5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381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381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F3E8D2"/>
          </a:solidFill>
        </a:fill>
      </a:tcStyle>
    </a:wholeTbl>
    <a:band2H>
      <a:tcTxStyle/>
      <a:tcStyle>
        <a:tcBdr/>
        <a:fill>
          <a:solidFill>
            <a:srgbClr val="F9F4EA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381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381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D9D3DE"/>
          </a:solidFill>
        </a:fill>
      </a:tcStyle>
    </a:wholeTbl>
    <a:band2H>
      <a:tcTxStyle/>
      <a:tcStyle>
        <a:tcBdr/>
        <a:fill>
          <a:solidFill>
            <a:srgbClr val="EDEAEF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381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381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8ED"/>
          </a:solidFill>
        </a:fill>
      </a:tcStyle>
    </a:wholeTbl>
    <a:band2H>
      <a:tcTxStyle/>
      <a:tcStyle>
        <a:tcBdr/>
        <a:fill>
          <a:solidFill>
            <a:srgbClr val="86837F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73E86"/>
              </a:solidFill>
              <a:prstDash val="solid"/>
              <a:round/>
            </a:ln>
          </a:top>
          <a:bottom>
            <a:ln w="25400" cap="flat">
              <a:solidFill>
                <a:srgbClr val="073E8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6837F"/>
          </a:solidFill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73E86"/>
              </a:solidFill>
              <a:prstDash val="solid"/>
              <a:round/>
            </a:ln>
          </a:top>
          <a:bottom>
            <a:ln w="25400" cap="flat">
              <a:solidFill>
                <a:srgbClr val="073E8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Hoefler Text"/>
          <a:ea typeface="Hoefler Text"/>
          <a:cs typeface="Hoefler Text"/>
        </a:font>
        <a:srgbClr val="073E86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CACDD8"/>
          </a:solidFill>
        </a:fill>
      </a:tcStyle>
    </a:wholeTbl>
    <a:band2H>
      <a:tcTxStyle/>
      <a:tcStyle>
        <a:tcBdr/>
        <a:fill>
          <a:solidFill>
            <a:srgbClr val="E6E8ED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073E86"/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381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073E86"/>
          </a:solidFill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381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073E86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86837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solidFill>
            <a:srgbClr val="86837F">
              <a:alpha val="20000"/>
            </a:srgbClr>
          </a:solidFill>
        </a:fill>
      </a:tcStyle>
    </a:firstCol>
    <a:la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50800" cap="flat">
              <a:solidFill>
                <a:srgbClr val="86837F"/>
              </a:solidFill>
              <a:prstDash val="solid"/>
              <a:round/>
            </a:ln>
          </a:top>
          <a:bottom>
            <a:ln w="127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Hoefler Text"/>
          <a:ea typeface="Hoefler Text"/>
          <a:cs typeface="Hoefler Text"/>
        </a:font>
        <a:srgbClr val="86837F"/>
      </a:tcTxStyle>
      <a:tcStyle>
        <a:tcBdr>
          <a:left>
            <a:ln w="12700" cap="flat">
              <a:solidFill>
                <a:srgbClr val="86837F"/>
              </a:solidFill>
              <a:prstDash val="solid"/>
              <a:round/>
            </a:ln>
          </a:left>
          <a:right>
            <a:ln w="12700" cap="flat">
              <a:solidFill>
                <a:srgbClr val="86837F"/>
              </a:solidFill>
              <a:prstDash val="solid"/>
              <a:round/>
            </a:ln>
          </a:right>
          <a:top>
            <a:ln w="12700" cap="flat">
              <a:solidFill>
                <a:srgbClr val="86837F"/>
              </a:solidFill>
              <a:prstDash val="solid"/>
              <a:round/>
            </a:ln>
          </a:top>
          <a:bottom>
            <a:ln w="25400" cap="flat">
              <a:solidFill>
                <a:srgbClr val="86837F"/>
              </a:solidFill>
              <a:prstDash val="solid"/>
              <a:round/>
            </a:ln>
          </a:bottom>
          <a:insideH>
            <a:ln w="12700" cap="flat">
              <a:solidFill>
                <a:srgbClr val="86837F"/>
              </a:solidFill>
              <a:prstDash val="solid"/>
              <a:round/>
            </a:ln>
          </a:insideH>
          <a:insideV>
            <a:ln w="12700" cap="flat">
              <a:solidFill>
                <a:srgbClr val="86837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014" y="-78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ingbat_hd.png" descr="dingbat_hd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798040" y="5264150"/>
            <a:ext cx="7408720" cy="3937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sto titolo"/>
          <p:cNvSpPr>
            <a:spLocks noGrp="1"/>
          </p:cNvSpPr>
          <p:nvPr>
            <p:ph type="title"/>
          </p:nvPr>
        </p:nvSpPr>
        <p:spPr>
          <a:xfrm>
            <a:off x="1841500" y="2273300"/>
            <a:ext cx="9321800" cy="2819400"/>
          </a:xfrm>
          <a:prstGeom prst="rect">
            <a:avLst/>
          </a:prstGeom>
        </p:spPr>
        <p:txBody>
          <a:bodyPr anchor="b"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Testo titolo</a:t>
            </a:r>
          </a:p>
        </p:txBody>
      </p:sp>
      <p:sp>
        <p:nvSpPr>
          <p:cNvPr id="13" name="Corpo livello uno…"/>
          <p:cNvSpPr>
            <a:spLocks noGrp="1"/>
          </p:cNvSpPr>
          <p:nvPr>
            <p:ph type="body" sz="quarter" idx="1"/>
          </p:nvPr>
        </p:nvSpPr>
        <p:spPr>
          <a:xfrm>
            <a:off x="1841500" y="5905500"/>
            <a:ext cx="9321800" cy="1409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4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orpo livello uno…"/>
          <p:cNvSpPr>
            <a:spLocks noGrp="1"/>
          </p:cNvSpPr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2400"/>
            </a:lvl1pPr>
            <a:lvl2pPr marL="758371" indent="-275771" algn="ctr">
              <a:lnSpc>
                <a:spcPct val="100000"/>
              </a:lnSpc>
              <a:spcBef>
                <a:spcPts val="0"/>
              </a:spcBef>
              <a:buBlip>
                <a:blip r:embed="rId2"/>
              </a:buBlip>
              <a:defRPr sz="2400"/>
            </a:lvl2pPr>
            <a:lvl3pPr marL="1240971" indent="-275771" algn="ctr">
              <a:lnSpc>
                <a:spcPct val="100000"/>
              </a:lnSpc>
              <a:spcBef>
                <a:spcPts val="0"/>
              </a:spcBef>
              <a:buBlip>
                <a:blip r:embed="rId2"/>
              </a:buBlip>
              <a:defRPr sz="2400"/>
            </a:lvl3pPr>
            <a:lvl4pPr marL="1723571" indent="-275771" algn="ctr">
              <a:lnSpc>
                <a:spcPct val="100000"/>
              </a:lnSpc>
              <a:spcBef>
                <a:spcPts val="0"/>
              </a:spcBef>
              <a:buBlip>
                <a:blip r:embed="rId2"/>
              </a:buBlip>
              <a:defRPr sz="2400"/>
            </a:lvl4pPr>
            <a:lvl5pPr marL="2206171" indent="-275771" algn="ctr">
              <a:lnSpc>
                <a:spcPct val="100000"/>
              </a:lnSpc>
              <a:spcBef>
                <a:spcPts val="0"/>
              </a:spcBef>
              <a:buBlip>
                <a:blip r:embed="rId2"/>
              </a:buBlip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5" name="“Inserisci qui una citazione”."/>
          <p:cNvSpPr>
            <a:spLocks noGrp="1"/>
          </p:cNvSpPr>
          <p:nvPr>
            <p:ph type="body" sz="quarter" idx="13"/>
          </p:nvPr>
        </p:nvSpPr>
        <p:spPr>
          <a:xfrm>
            <a:off x="1270000" y="4241800"/>
            <a:ext cx="10464800" cy="736600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2400"/>
              </a:spcBef>
              <a:buSzTx/>
              <a:buNone/>
            </a:pPr>
            <a:endParaRPr/>
          </a:p>
        </p:txBody>
      </p:sp>
      <p:sp>
        <p:nvSpPr>
          <p:cNvPr id="96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Immagin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mmagine"/>
          <p:cNvSpPr>
            <a:spLocks noGrp="1"/>
          </p:cNvSpPr>
          <p:nvPr>
            <p:ph type="pic" sz="half" idx="13"/>
          </p:nvPr>
        </p:nvSpPr>
        <p:spPr>
          <a:xfrm>
            <a:off x="2374900" y="952500"/>
            <a:ext cx="8255000" cy="5511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2" name="Testo titolo"/>
          <p:cNvSpPr>
            <a:spLocks noGrp="1"/>
          </p:cNvSpPr>
          <p:nvPr>
            <p:ph type="title"/>
          </p:nvPr>
        </p:nvSpPr>
        <p:spPr>
          <a:xfrm>
            <a:off x="1841500" y="6985000"/>
            <a:ext cx="9321800" cy="1231900"/>
          </a:xfrm>
          <a:prstGeom prst="rect">
            <a:avLst/>
          </a:prstGeom>
        </p:spPr>
        <p:txBody>
          <a:bodyPr/>
          <a:lstStyle>
            <a:lvl1pPr>
              <a:defRPr sz="76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Testo titolo</a:t>
            </a:r>
          </a:p>
        </p:txBody>
      </p:sp>
      <p:sp>
        <p:nvSpPr>
          <p:cNvPr id="23" name="Corpo livello uno…"/>
          <p:cNvSpPr>
            <a:spLocks noGrp="1"/>
          </p:cNvSpPr>
          <p:nvPr>
            <p:ph type="body" sz="quarter" idx="1"/>
          </p:nvPr>
        </p:nvSpPr>
        <p:spPr>
          <a:xfrm>
            <a:off x="1841500" y="8204200"/>
            <a:ext cx="9321800" cy="64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34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4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sto titolo"/>
          <p:cNvSpPr>
            <a:spLocks noGrp="1"/>
          </p:cNvSpPr>
          <p:nvPr>
            <p:ph type="title"/>
          </p:nvPr>
        </p:nvSpPr>
        <p:spPr>
          <a:xfrm>
            <a:off x="1270000" y="3771900"/>
            <a:ext cx="10464800" cy="2209800"/>
          </a:xfrm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32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mmagine"/>
          <p:cNvSpPr>
            <a:spLocks noGrp="1"/>
          </p:cNvSpPr>
          <p:nvPr>
            <p:ph type="pic" sz="half" idx="13"/>
          </p:nvPr>
        </p:nvSpPr>
        <p:spPr>
          <a:xfrm>
            <a:off x="7070725" y="1714500"/>
            <a:ext cx="4733925" cy="631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" name="Testo titolo"/>
          <p:cNvSpPr>
            <a:spLocks noGrp="1"/>
          </p:cNvSpPr>
          <p:nvPr>
            <p:ph type="title"/>
          </p:nvPr>
        </p:nvSpPr>
        <p:spPr>
          <a:xfrm>
            <a:off x="774700" y="2717800"/>
            <a:ext cx="6045200" cy="2438400"/>
          </a:xfrm>
          <a:prstGeom prst="rect">
            <a:avLst/>
          </a:prstGeom>
        </p:spPr>
        <p:txBody>
          <a:bodyPr anchor="b"/>
          <a:lstStyle/>
          <a:p>
            <a:r>
              <a:t>Testo titolo</a:t>
            </a:r>
          </a:p>
        </p:txBody>
      </p:sp>
      <p:sp>
        <p:nvSpPr>
          <p:cNvPr id="41" name="Corpo livello uno…"/>
          <p:cNvSpPr>
            <a:spLocks noGrp="1"/>
          </p:cNvSpPr>
          <p:nvPr>
            <p:ph type="body" sz="quarter" idx="1"/>
          </p:nvPr>
        </p:nvSpPr>
        <p:spPr>
          <a:xfrm>
            <a:off x="774700" y="5168900"/>
            <a:ext cx="6045200" cy="2755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2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sto titolo"/>
          <p:cNvSpPr>
            <a:spLocks noGrp="1"/>
          </p:cNvSpPr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50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sto titolo"/>
          <p:cNvSpPr>
            <a:spLocks noGrp="1"/>
          </p:cNvSpPr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58" name="Corpo livello uno…"/>
          <p:cNvSpPr>
            <a:spLocks noGrp="1"/>
          </p:cNvSpPr>
          <p:nvPr>
            <p:ph type="body" idx="1"/>
          </p:nvPr>
        </p:nvSpPr>
        <p:spPr>
          <a:xfrm>
            <a:off x="1270000" y="2984500"/>
            <a:ext cx="10464800" cy="5715000"/>
          </a:xfrm>
          <a:prstGeom prst="rect">
            <a:avLst/>
          </a:prstGeom>
        </p:spPr>
        <p:txBody>
          <a:bodyPr/>
          <a:lstStyle>
            <a:lvl1pPr marL="419100" indent="-419100">
              <a:spcBef>
                <a:spcPts val="2800"/>
              </a:spcBef>
              <a:buBlip>
                <a:blip r:embed="rId3"/>
              </a:buBlip>
              <a:defRPr sz="3600"/>
            </a:lvl1pPr>
            <a:lvl2pPr marL="838200" indent="-419100">
              <a:spcBef>
                <a:spcPts val="2800"/>
              </a:spcBef>
              <a:buBlip>
                <a:blip r:embed="rId3"/>
              </a:buBlip>
              <a:defRPr sz="3600"/>
            </a:lvl2pPr>
            <a:lvl3pPr marL="1257300" indent="-419100">
              <a:spcBef>
                <a:spcPts val="2800"/>
              </a:spcBef>
              <a:buBlip>
                <a:blip r:embed="rId3"/>
              </a:buBlip>
              <a:defRPr sz="3600"/>
            </a:lvl3pPr>
            <a:lvl4pPr marL="1676400" indent="-419100">
              <a:spcBef>
                <a:spcPts val="2800"/>
              </a:spcBef>
              <a:buBlip>
                <a:blip r:embed="rId3"/>
              </a:buBlip>
              <a:defRPr sz="3600"/>
            </a:lvl4pPr>
            <a:lvl5pPr marL="2095500" indent="-419100">
              <a:spcBef>
                <a:spcPts val="2800"/>
              </a:spcBef>
              <a:buBlip>
                <a:blip r:embed="rId3"/>
              </a:buBlip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9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Immagine"/>
          <p:cNvSpPr>
            <a:spLocks noGrp="1"/>
          </p:cNvSpPr>
          <p:nvPr>
            <p:ph type="pic" sz="quarter" idx="13"/>
          </p:nvPr>
        </p:nvSpPr>
        <p:spPr>
          <a:xfrm>
            <a:off x="7569200" y="3302000"/>
            <a:ext cx="3810000" cy="508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7" name="Testo titolo"/>
          <p:cNvSpPr>
            <a:spLocks noGrp="1"/>
          </p:cNvSpPr>
          <p:nvPr>
            <p:ph type="title"/>
          </p:nvPr>
        </p:nvSpPr>
        <p:spPr>
          <a:xfrm>
            <a:off x="1270000" y="749300"/>
            <a:ext cx="10464800" cy="1651000"/>
          </a:xfrm>
          <a:prstGeom prst="rect">
            <a:avLst/>
          </a:prstGeom>
        </p:spPr>
        <p:txBody>
          <a:bodyPr/>
          <a:lstStyle/>
          <a:p>
            <a:r>
              <a:t>Testo titolo</a:t>
            </a:r>
          </a:p>
        </p:txBody>
      </p:sp>
      <p:sp>
        <p:nvSpPr>
          <p:cNvPr id="68" name="Corpo livello uno…"/>
          <p:cNvSpPr>
            <a:spLocks noGrp="1"/>
          </p:cNvSpPr>
          <p:nvPr>
            <p:ph type="body" sz="half" idx="1"/>
          </p:nvPr>
        </p:nvSpPr>
        <p:spPr>
          <a:xfrm>
            <a:off x="1270000" y="2984500"/>
            <a:ext cx="5257800" cy="5715000"/>
          </a:xfrm>
          <a:prstGeom prst="rect">
            <a:avLst/>
          </a:prstGeom>
        </p:spPr>
        <p:txBody>
          <a:bodyPr/>
          <a:lstStyle>
            <a:lvl1pPr marL="419100" indent="-419100">
              <a:spcBef>
                <a:spcPts val="2800"/>
              </a:spcBef>
              <a:buBlip>
                <a:blip r:embed="rId3"/>
              </a:buBlip>
              <a:defRPr sz="3600"/>
            </a:lvl1pPr>
            <a:lvl2pPr marL="838200" indent="-419100">
              <a:spcBef>
                <a:spcPts val="2800"/>
              </a:spcBef>
              <a:buBlip>
                <a:blip r:embed="rId3"/>
              </a:buBlip>
              <a:defRPr sz="3600"/>
            </a:lvl2pPr>
            <a:lvl3pPr marL="1257300" indent="-419100">
              <a:spcBef>
                <a:spcPts val="2800"/>
              </a:spcBef>
              <a:buBlip>
                <a:blip r:embed="rId3"/>
              </a:buBlip>
              <a:defRPr sz="3600"/>
            </a:lvl3pPr>
            <a:lvl4pPr marL="1676400" indent="-419100">
              <a:spcBef>
                <a:spcPts val="2800"/>
              </a:spcBef>
              <a:buBlip>
                <a:blip r:embed="rId3"/>
              </a:buBlip>
              <a:defRPr sz="3600"/>
            </a:lvl4pPr>
            <a:lvl5pPr marL="2095500" indent="-419100">
              <a:spcBef>
                <a:spcPts val="2800"/>
              </a:spcBef>
              <a:buBlip>
                <a:blip r:embed="rId3"/>
              </a:buBlip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9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orpo livello uno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Immagine"/>
          <p:cNvSpPr>
            <a:spLocks noGrp="1"/>
          </p:cNvSpPr>
          <p:nvPr>
            <p:ph type="pic" sz="quarter" idx="13"/>
          </p:nvPr>
        </p:nvSpPr>
        <p:spPr>
          <a:xfrm>
            <a:off x="6719758" y="4990856"/>
            <a:ext cx="5410202" cy="38100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magine"/>
          <p:cNvSpPr>
            <a:spLocks noGrp="1"/>
          </p:cNvSpPr>
          <p:nvPr>
            <p:ph type="pic" sz="quarter" idx="14"/>
          </p:nvPr>
        </p:nvSpPr>
        <p:spPr>
          <a:xfrm>
            <a:off x="6719758" y="939556"/>
            <a:ext cx="5410202" cy="38100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Immagine"/>
          <p:cNvSpPr>
            <a:spLocks noGrp="1"/>
          </p:cNvSpPr>
          <p:nvPr>
            <p:ph type="pic" sz="half" idx="15"/>
          </p:nvPr>
        </p:nvSpPr>
        <p:spPr>
          <a:xfrm>
            <a:off x="979662" y="939800"/>
            <a:ext cx="5499103" cy="7861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Numero diapositiv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rpo livello uno…"/>
          <p:cNvSpPr>
            <a:spLocks noGrp="1"/>
          </p:cNvSpPr>
          <p:nvPr>
            <p:ph type="body" idx="1"/>
          </p:nvPr>
        </p:nvSpPr>
        <p:spPr>
          <a:xfrm>
            <a:off x="1270000" y="825500"/>
            <a:ext cx="10464800" cy="810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" name="Testo titolo"/>
          <p:cNvSpPr>
            <a:spLocks noGrp="1"/>
          </p:cNvSpPr>
          <p:nvPr>
            <p:ph type="title"/>
          </p:nvPr>
        </p:nvSpPr>
        <p:spPr>
          <a:xfrm>
            <a:off x="1948462" y="1950720"/>
            <a:ext cx="10403841" cy="66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Testo titolo</a:t>
            </a:r>
          </a:p>
        </p:txBody>
      </p:sp>
      <p:sp>
        <p:nvSpPr>
          <p:cNvPr id="4" name="Numero diapositiva"/>
          <p:cNvSpPr>
            <a:spLocks noGrp="1"/>
          </p:cNvSpPr>
          <p:nvPr>
            <p:ph type="sldNum" sz="quarter" idx="2"/>
          </p:nvPr>
        </p:nvSpPr>
        <p:spPr>
          <a:xfrm>
            <a:off x="6324600" y="9359899"/>
            <a:ext cx="368301" cy="431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0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titleStyle>
    <p:bodyStyle>
      <a:lvl1pPr marL="4826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9652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4478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3pPr>
      <a:lvl4pPr marL="19304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4pPr>
      <a:lvl5pPr marL="24130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5pPr>
      <a:lvl6pPr marL="28956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33782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38608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4343400" marR="0" indent="-482600" algn="l" defTabSz="584200" rtl="0" latinLnBrk="0">
        <a:lnSpc>
          <a:spcPct val="120000"/>
        </a:lnSpc>
        <a:spcBef>
          <a:spcPts val="3200"/>
        </a:spcBef>
        <a:spcAft>
          <a:spcPts val="0"/>
        </a:spcAft>
        <a:buClrTx/>
        <a:buSzPct val="50000"/>
        <a:buFontTx/>
        <a:buBlip>
          <a:blip r:embed="rId15"/>
        </a:buBlip>
        <a:tabLst/>
        <a:defRPr sz="4200" b="0" i="1" u="none" strike="noStrike" cap="none" spc="0" baseline="0">
          <a:ln>
            <a:noFill/>
          </a:ln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1" i="0" u="none" strike="noStrike" cap="none" spc="0" baseline="0">
          <a:ln>
            <a:noFill/>
          </a:ln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6BE532E7-58A3-4E39-A678-17C55E3EEBDC-L0-001.jpeg" descr="6BE532E7-58A3-4E39-A678-17C55E3EEBDC-L0-001.jpe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190371" y="1427290"/>
            <a:ext cx="6624058" cy="4562220"/>
          </a:xfrm>
          <a:prstGeom prst="rect">
            <a:avLst/>
          </a:prstGeom>
        </p:spPr>
      </p:pic>
      <p:sp>
        <p:nvSpPr>
          <p:cNvPr id="121" name="Eveline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66673">
              <a:defRPr sz="7300">
                <a:effectLst>
                  <a:outerShdw blurRad="25400" dist="24638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Eveline</a:t>
            </a:r>
          </a:p>
        </p:txBody>
      </p:sp>
      <p:sp>
        <p:nvSpPr>
          <p:cNvPr id="122" name="James Joyce, Doubliners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r>
              <a:rPr dirty="0"/>
              <a:t>James Joyce, </a:t>
            </a:r>
            <a:r>
              <a:rPr dirty="0" smtClean="0"/>
              <a:t>Dubliners</a:t>
            </a:r>
            <a:endParaRPr lang="it-IT" dirty="0" smtClean="0"/>
          </a:p>
          <a:p>
            <a:r>
              <a:rPr lang="it-IT" dirty="0" smtClean="0"/>
              <a:t>Prof.ssa Angela </a:t>
            </a:r>
            <a:r>
              <a:rPr lang="it-IT" dirty="0" err="1" smtClean="0"/>
              <a:t>Scavone-Flipped</a:t>
            </a:r>
            <a:r>
              <a:rPr lang="it-IT" dirty="0" smtClean="0"/>
              <a:t> </a:t>
            </a:r>
            <a:r>
              <a:rPr lang="it-IT" dirty="0" err="1" smtClean="0"/>
              <a:t>classroom</a:t>
            </a:r>
            <a:r>
              <a:rPr lang="it-IT" dirty="0" smtClean="0"/>
              <a:t> </a:t>
            </a:r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he End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r>
              <a:t>The End</a:t>
            </a:r>
          </a:p>
        </p:txBody>
      </p:sp>
      <p:sp>
        <p:nvSpPr>
          <p:cNvPr id="208" name="Corpo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467B92ED-E591-4767-969B-9A04462930CC-L0-001.jpeg" descr="467B92ED-E591-4767-969B-9A04462930CC-L0-001.jpe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17431" y="2424525"/>
            <a:ext cx="3569938" cy="4599049"/>
          </a:xfrm>
          <a:prstGeom prst="rect">
            <a:avLst/>
          </a:prstGeom>
        </p:spPr>
      </p:pic>
      <p:sp>
        <p:nvSpPr>
          <p:cNvPr id="125" name="Eveline is a short story taken from the book of Joyce's Dubliners, published in 1914"/>
          <p:cNvSpPr>
            <a:spLocks noGrp="1"/>
          </p:cNvSpPr>
          <p:nvPr>
            <p:ph type="title"/>
          </p:nvPr>
        </p:nvSpPr>
        <p:spPr>
          <a:xfrm>
            <a:off x="2847750" y="-67809"/>
            <a:ext cx="6259379" cy="2524794"/>
          </a:xfrm>
          <a:prstGeom prst="rect">
            <a:avLst/>
          </a:prstGeom>
        </p:spPr>
        <p:txBody>
          <a:bodyPr/>
          <a:lstStyle>
            <a:lvl1pPr defTabSz="338835">
              <a:defRPr sz="3900">
                <a:effectLst>
                  <a:outerShdw blurRad="12700" dist="7366" dir="16200000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r>
              <a:t>Eveline is a short story taken from the book of Joyce's Dubliners, published in 1914</a:t>
            </a:r>
          </a:p>
        </p:txBody>
      </p:sp>
      <p:sp>
        <p:nvSpPr>
          <p:cNvPr id="126" name="''My intention was to write a chapter off the moral history of my country and I chose Dublin for the scene because that city seemed to me the centre of paralysis.&quot;"/>
          <p:cNvSpPr>
            <a:spLocks noGrp="1"/>
          </p:cNvSpPr>
          <p:nvPr>
            <p:ph type="body" sz="quarter" idx="1"/>
          </p:nvPr>
        </p:nvSpPr>
        <p:spPr>
          <a:xfrm>
            <a:off x="3479800" y="6630947"/>
            <a:ext cx="6045200" cy="2755902"/>
          </a:xfrm>
          <a:prstGeom prst="rect">
            <a:avLst/>
          </a:prstGeom>
        </p:spPr>
        <p:txBody>
          <a:bodyPr lIns="38100" tIns="38100" rIns="38100" bIns="38100" anchor="ctr"/>
          <a:lstStyle/>
          <a:p>
            <a:pPr>
              <a:lnSpc>
                <a:spcPct val="125000"/>
              </a:lnSpc>
              <a:defRPr sz="2600">
                <a:solidFill>
                  <a:srgbClr val="485B7D"/>
                </a:solidFill>
              </a:defRPr>
            </a:pPr>
            <a:r>
              <a:rPr dirty="0"/>
              <a:t>''My intention was to write a chapter off the moral history of my country and I chose Dublin for the scene because that city seemed to me the centre of paralysis</a:t>
            </a:r>
            <a:r>
              <a:rPr sz="3600" dirty="0">
                <a:solidFill>
                  <a:srgbClr val="86837F">
                    <a:alpha val="80000"/>
                  </a:srgbClr>
                </a:solidFill>
              </a:rPr>
              <a:t>."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advClick="1" p14:dur="1200">
        <p:dissolv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F0116419-45E0-48C3-A3F0-DFCE9A41D42B-L0-001.png" descr="F0116419-45E0-48C3-A3F0-DFCE9A41D42B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9" name="Joyce presented the dubliners according to the four phases of life:"/>
          <p:cNvSpPr/>
          <p:nvPr/>
        </p:nvSpPr>
        <p:spPr>
          <a:xfrm>
            <a:off x="2769208" y="2603734"/>
            <a:ext cx="7466384" cy="21800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500">
                <a:solidFill>
                  <a:srgbClr val="F1ECE5"/>
                </a:solidFill>
              </a:defRPr>
            </a:pPr>
            <a:r>
              <a:rPr dirty="0"/>
              <a:t>Joyce presented the </a:t>
            </a:r>
            <a:r>
              <a:rPr lang="it-IT" dirty="0" smtClean="0"/>
              <a:t>D</a:t>
            </a:r>
            <a:r>
              <a:rPr dirty="0" err="1" smtClean="0"/>
              <a:t>ubliners</a:t>
            </a:r>
            <a:r>
              <a:rPr dirty="0" smtClean="0"/>
              <a:t> </a:t>
            </a:r>
            <a:r>
              <a:rPr dirty="0"/>
              <a:t>according to the four phases of life</a:t>
            </a:r>
            <a:r>
              <a:rPr sz="4000" dirty="0">
                <a:solidFill>
                  <a:srgbClr val="86837F">
                    <a:alpha val="80000"/>
                  </a:srgbClr>
                </a:solidFill>
              </a:rPr>
              <a:t>:</a:t>
            </a:r>
          </a:p>
        </p:txBody>
      </p:sp>
      <p:pic>
        <p:nvPicPr>
          <p:cNvPr id="130" name="006163FD-FAA7-45AB-995A-75D001D31FEB-L0-001.jpeg" descr="006163FD-FAA7-45AB-995A-75D001D31FEB-L0-001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179898" y="4795234"/>
            <a:ext cx="8645003" cy="3726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F9D55AB1-0E01-4679-AF7E-D755DC5AF1AC-L0-001.png" descr="F9D55AB1-0E01-4679-AF7E-D755DC5AF1AC-L0-001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414168" y="0"/>
            <a:ext cx="3916953" cy="27706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advClick="1" p14:dur="1200">
        <p:dissolv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F0116419-45E0-48C3-A3F0-DFCE9A41D42B-L0-001.png" descr="F0116419-45E0-48C3-A3F0-DFCE9A41D42B-L0-00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 rot="10800000" flipH="1">
            <a:off x="-2" y="-2"/>
            <a:ext cx="13004803" cy="9753602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Eveline looks at from the window the street where played since she was child.…"/>
          <p:cNvSpPr>
            <a:spLocks noGrp="1"/>
          </p:cNvSpPr>
          <p:nvPr>
            <p:ph type="body" idx="1"/>
          </p:nvPr>
        </p:nvSpPr>
        <p:spPr>
          <a:xfrm>
            <a:off x="4752223" y="1408427"/>
            <a:ext cx="8194452" cy="8102601"/>
          </a:xfrm>
          <a:prstGeom prst="rect">
            <a:avLst/>
          </a:prstGeom>
        </p:spPr>
        <p:txBody>
          <a:bodyPr/>
          <a:lstStyle/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Eveline looks at from the window the street where played since she was child.</a:t>
            </a:r>
          </a:p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With a series of flashbacks the author describes happy Eveline's childhood.</a:t>
            </a:r>
          </a:p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Now Eveline works as shop assistant, helps the brothers and the despotic father as she promised to her died mother.</a:t>
            </a:r>
          </a:p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Eveline meets a boy, the seaman Frank. The father had forbidden to meet him.</a:t>
            </a:r>
          </a:p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They decide to escape to Buenos Aires to get married.</a:t>
            </a:r>
          </a:p>
          <a:p>
            <a:pPr marL="252789" indent="-252789">
              <a:buBlip>
                <a:blip r:embed="rId3"/>
              </a:buBlip>
              <a:defRPr sz="2200">
                <a:solidFill>
                  <a:srgbClr val="FFFFFF"/>
                </a:solidFill>
              </a:defRPr>
            </a:pPr>
            <a:r>
              <a:t>But Eveline is ''paralysed'' and cannot leave Doublin</a:t>
            </a:r>
            <a:r>
              <a:rPr sz="4200">
                <a:solidFill>
                  <a:srgbClr val="86837F">
                    <a:alpha val="80000"/>
                  </a:srgbClr>
                </a:solidFill>
              </a:rPr>
              <a:t>.</a:t>
            </a:r>
          </a:p>
        </p:txBody>
      </p:sp>
      <p:sp>
        <p:nvSpPr>
          <p:cNvPr id="135" name="The plot"/>
          <p:cNvSpPr/>
          <p:nvPr/>
        </p:nvSpPr>
        <p:spPr>
          <a:xfrm>
            <a:off x="5022804" y="1120958"/>
            <a:ext cx="2538223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rgbClr val="86837F">
                    <a:alpha val="80000"/>
                  </a:srgbClr>
                </a:solidFill>
              </a:defRPr>
            </a:lvl1pPr>
          </a:lstStyle>
          <a:p>
            <a:r>
              <a:t>The plot</a:t>
            </a:r>
          </a:p>
        </p:txBody>
      </p:sp>
      <p:pic>
        <p:nvPicPr>
          <p:cNvPr id="136" name="204566CF-CF0F-400E-9E60-6FFF8C9E46D1-L0-001.jpeg" descr="204566CF-CF0F-400E-9E60-6FFF8C9E46D1-L0-001.jpe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8405" y="2499760"/>
            <a:ext cx="4608783" cy="27652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7CCF3C38-52F6-4409-96AA-71DF31D3BFAF-L0-001.png" descr="7CCF3C38-52F6-4409-96AA-71DF31D3BFAF-L0-001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1746" y="5319714"/>
            <a:ext cx="4622100" cy="29493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1A7EAECF-5BF8-4DFA-9BC3-7C60CD8B3FA7-L0-001.png" descr="1A7EAECF-5BF8-4DFA-9BC3-7C60CD8B3FA7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2" y="-2"/>
            <a:ext cx="13004803" cy="9753602"/>
          </a:xfrm>
          <a:prstGeom prst="rect">
            <a:avLst/>
          </a:prstGeom>
        </p:spPr>
      </p:pic>
      <p:pic>
        <p:nvPicPr>
          <p:cNvPr id="140" name="71FC6C4E-850D-46A6-92F9-8EDFC88A1CAC-L0-001.jpeg" descr="71FC6C4E-850D-46A6-92F9-8EDFC88A1CAC-L0-001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870844" y="1951634"/>
            <a:ext cx="3263112" cy="2593314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Eveline's character:"/>
          <p:cNvSpPr/>
          <p:nvPr/>
        </p:nvSpPr>
        <p:spPr>
          <a:xfrm>
            <a:off x="2808768" y="138116"/>
            <a:ext cx="7387264" cy="1079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6400">
                <a:solidFill>
                  <a:srgbClr val="86837F">
                    <a:alpha val="80000"/>
                  </a:srgbClr>
                </a:solidFill>
              </a:defRPr>
            </a:lvl1pPr>
          </a:lstStyle>
          <a:p>
            <a:r>
              <a:t>Eveline's character:</a:t>
            </a:r>
          </a:p>
        </p:txBody>
      </p:sp>
      <p:grpSp>
        <p:nvGrpSpPr>
          <p:cNvPr id="144" name="Nineteen-year-old girl and orphan"/>
          <p:cNvGrpSpPr/>
          <p:nvPr/>
        </p:nvGrpSpPr>
        <p:grpSpPr>
          <a:xfrm>
            <a:off x="156955" y="1764743"/>
            <a:ext cx="4637898" cy="953694"/>
            <a:chOff x="0" y="0"/>
            <a:chExt cx="4637897" cy="953692"/>
          </a:xfrm>
        </p:grpSpPr>
        <p:sp>
          <p:nvSpPr>
            <p:cNvPr id="142" name="Nineteen-year-old girl and orphan"/>
            <p:cNvSpPr/>
            <p:nvPr/>
          </p:nvSpPr>
          <p:spPr>
            <a:xfrm>
              <a:off x="25400" y="184746"/>
              <a:ext cx="4572002" cy="584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3200" i="0">
                  <a:solidFill>
                    <a:srgbClr val="FFFFFF"/>
                  </a:solidFill>
                  <a:latin typeface="Savoye LET"/>
                  <a:ea typeface="Savoye LET"/>
                  <a:cs typeface="Savoye LET"/>
                  <a:sym typeface="Savoye LET"/>
                </a:defRPr>
              </a:lvl1pPr>
            </a:lstStyle>
            <a:p>
              <a:pPr>
                <a:defRPr>
                  <a:effectLst/>
                </a:defRPr>
              </a:pPr>
              <a:r>
                <a:t>Nineteen-year-old girl and orphan</a:t>
              </a:r>
            </a:p>
          </p:txBody>
        </p:sp>
        <p:pic>
          <p:nvPicPr>
            <p:cNvPr id="143" name="Nineteen-year-old girl and orphan" descr="Nineteen-year-old girl and orphan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-1" y="0"/>
              <a:ext cx="4637898" cy="9536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7" name="Messed up so much by the world that she can not hear herself"/>
          <p:cNvGrpSpPr/>
          <p:nvPr/>
        </p:nvGrpSpPr>
        <p:grpSpPr>
          <a:xfrm>
            <a:off x="713806" y="3020947"/>
            <a:ext cx="4083115" cy="1524001"/>
            <a:chOff x="0" y="0"/>
            <a:chExt cx="4083113" cy="1524000"/>
          </a:xfrm>
        </p:grpSpPr>
        <p:sp>
          <p:nvSpPr>
            <p:cNvPr id="145" name="Messed up so much by the world that she can not hear herself"/>
            <p:cNvSpPr/>
            <p:nvPr/>
          </p:nvSpPr>
          <p:spPr>
            <a:xfrm>
              <a:off x="25399" y="241300"/>
              <a:ext cx="4013203" cy="1041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3100" i="0">
                  <a:solidFill>
                    <a:srgbClr val="FFFFFF"/>
                  </a:solidFill>
                  <a:latin typeface="Savoye LET"/>
                  <a:ea typeface="Savoye LET"/>
                  <a:cs typeface="Savoye LET"/>
                  <a:sym typeface="Savoye LET"/>
                </a:defRPr>
              </a:lvl1pPr>
            </a:lstStyle>
            <a:p>
              <a:r>
                <a:t>Messed up so much by the world that she can not hear herself </a:t>
              </a:r>
            </a:p>
          </p:txBody>
        </p:sp>
        <p:pic>
          <p:nvPicPr>
            <p:cNvPr id="146" name="Messed up so much by the world that she can not hear herself" descr="Messed up so much by the world that she can not hear herself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-1" y="0"/>
              <a:ext cx="4083115" cy="1524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8" name="A tough psychology"/>
          <p:cNvSpPr/>
          <p:nvPr/>
        </p:nvSpPr>
        <p:spPr>
          <a:xfrm>
            <a:off x="4364604" y="1178982"/>
            <a:ext cx="4275593" cy="57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100">
                <a:solidFill>
                  <a:srgbClr val="86837F">
                    <a:alpha val="80000"/>
                  </a:srgbClr>
                </a:solidFill>
              </a:defRPr>
            </a:lvl1pPr>
          </a:lstStyle>
          <a:p>
            <a:r>
              <a:t>A tough psychology</a:t>
            </a:r>
          </a:p>
        </p:txBody>
      </p:sp>
      <p:grpSp>
        <p:nvGrpSpPr>
          <p:cNvPr id="151" name="She cares only about others and not about herself"/>
          <p:cNvGrpSpPr/>
          <p:nvPr/>
        </p:nvGrpSpPr>
        <p:grpSpPr>
          <a:xfrm>
            <a:off x="8417469" y="3507321"/>
            <a:ext cx="4170417" cy="1490268"/>
            <a:chOff x="0" y="0"/>
            <a:chExt cx="4170415" cy="1490266"/>
          </a:xfrm>
        </p:grpSpPr>
        <p:sp>
          <p:nvSpPr>
            <p:cNvPr id="149" name="She cares only about others and not about herself"/>
            <p:cNvSpPr/>
            <p:nvPr/>
          </p:nvSpPr>
          <p:spPr>
            <a:xfrm>
              <a:off x="46881" y="389533"/>
              <a:ext cx="4098135" cy="711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9F2"/>
                  </a:solidFill>
                </a:defRPr>
              </a:lvl1pPr>
            </a:lstStyle>
            <a:p>
              <a:r>
                <a:t>She cares only about others and not about herself</a:t>
              </a:r>
            </a:p>
          </p:txBody>
        </p:sp>
        <p:pic>
          <p:nvPicPr>
            <p:cNvPr id="150" name="She cares only about others and not about herself" descr="She cares only about others and not about herself"/>
            <p:cNvPicPr>
              <a:picLocks noChangeAspect="1"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-1" y="0"/>
              <a:ext cx="4170417" cy="14902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4" name="Always unhappy, always alone"/>
          <p:cNvGrpSpPr/>
          <p:nvPr/>
        </p:nvGrpSpPr>
        <p:grpSpPr>
          <a:xfrm>
            <a:off x="2310870" y="4976752"/>
            <a:ext cx="3818337" cy="1212980"/>
            <a:chOff x="0" y="0"/>
            <a:chExt cx="3818335" cy="1212979"/>
          </a:xfrm>
        </p:grpSpPr>
        <p:sp>
          <p:nvSpPr>
            <p:cNvPr id="152" name="Always unhappy, always alone"/>
            <p:cNvSpPr/>
            <p:nvPr/>
          </p:nvSpPr>
          <p:spPr>
            <a:xfrm>
              <a:off x="25400" y="389462"/>
              <a:ext cx="3767537" cy="457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300">
                  <a:solidFill>
                    <a:srgbClr val="FFF9F2"/>
                  </a:solidFill>
                </a:defRPr>
              </a:lvl1pPr>
            </a:lstStyle>
            <a:p>
              <a:r>
                <a:t>Always unhappy, always alone</a:t>
              </a:r>
            </a:p>
          </p:txBody>
        </p:sp>
        <p:pic>
          <p:nvPicPr>
            <p:cNvPr id="153" name="Always unhappy, always alone" descr="Always unhappy, always alone"/>
            <p:cNvPicPr>
              <a:picLocks noChangeAspect="1"/>
            </p:cNvPicPr>
            <p:nvPr/>
          </p:nvPicPr>
          <p:blipFill>
            <a:blip r:embed="rId7" cstate="print">
              <a:extLst/>
            </a:blip>
            <a:stretch>
              <a:fillRect/>
            </a:stretch>
          </p:blipFill>
          <p:spPr>
            <a:xfrm>
              <a:off x="0" y="-1"/>
              <a:ext cx="3818337" cy="12129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7" name="In conflict with the world, but first of all with herself"/>
          <p:cNvGrpSpPr/>
          <p:nvPr/>
        </p:nvGrpSpPr>
        <p:grpSpPr>
          <a:xfrm>
            <a:off x="8368721" y="1951634"/>
            <a:ext cx="4267913" cy="1354537"/>
            <a:chOff x="0" y="0"/>
            <a:chExt cx="4267911" cy="1354535"/>
          </a:xfrm>
        </p:grpSpPr>
        <p:sp>
          <p:nvSpPr>
            <p:cNvPr id="155" name="In conflict with the world, but first of all with herself"/>
            <p:cNvSpPr/>
            <p:nvPr/>
          </p:nvSpPr>
          <p:spPr>
            <a:xfrm>
              <a:off x="59843" y="270867"/>
              <a:ext cx="4182669" cy="812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300">
                  <a:solidFill>
                    <a:srgbClr val="FDF7F0"/>
                  </a:solidFill>
                </a:defRPr>
              </a:lvl1pPr>
            </a:lstStyle>
            <a:p>
              <a:r>
                <a:t>In conflict with the world, but first of all with herself</a:t>
              </a:r>
            </a:p>
          </p:txBody>
        </p:sp>
        <p:pic>
          <p:nvPicPr>
            <p:cNvPr id="156" name="In conflict with the world, but first of all with herself" descr="In conflict with the world, but first of all with herself"/>
            <p:cNvPicPr>
              <a:picLocks noChangeAspect="1"/>
            </p:cNvPicPr>
            <p:nvPr/>
          </p:nvPicPr>
          <p:blipFill>
            <a:blip r:embed="rId8" cstate="print">
              <a:extLst/>
            </a:blip>
            <a:stretch>
              <a:fillRect/>
            </a:stretch>
          </p:blipFill>
          <p:spPr>
            <a:xfrm>
              <a:off x="-1" y="0"/>
              <a:ext cx="4267913" cy="13545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60" name="Joyce describes this very complex character only through her biography"/>
          <p:cNvGrpSpPr/>
          <p:nvPr/>
        </p:nvGrpSpPr>
        <p:grpSpPr>
          <a:xfrm>
            <a:off x="6500875" y="4838238"/>
            <a:ext cx="3979469" cy="3061238"/>
            <a:chOff x="0" y="0"/>
            <a:chExt cx="3979467" cy="3061236"/>
          </a:xfrm>
        </p:grpSpPr>
        <p:sp>
          <p:nvSpPr>
            <p:cNvPr id="158" name="Joyce describes this very complex character only through her biography"/>
            <p:cNvSpPr/>
            <p:nvPr/>
          </p:nvSpPr>
          <p:spPr>
            <a:xfrm>
              <a:off x="25399" y="997484"/>
              <a:ext cx="3928669" cy="1092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200">
                  <a:solidFill>
                    <a:srgbClr val="FFF9F2"/>
                  </a:solidFill>
                </a:defRPr>
              </a:lvl1pPr>
            </a:lstStyle>
            <a:p>
              <a:r>
                <a:t>Joyce describes this very complex character only through her biography</a:t>
              </a:r>
            </a:p>
          </p:txBody>
        </p:sp>
        <p:pic>
          <p:nvPicPr>
            <p:cNvPr id="159" name="Joyce describes this very complex character only through her biography" descr="Joyce describes this very complex character only through her biography"/>
            <p:cNvPicPr>
              <a:picLocks noChangeAspect="1"/>
            </p:cNvPicPr>
            <p:nvPr/>
          </p:nvPicPr>
          <p:blipFill>
            <a:blip r:embed="rId9" cstate="print">
              <a:extLst/>
            </a:blip>
            <a:stretch>
              <a:fillRect/>
            </a:stretch>
          </p:blipFill>
          <p:spPr>
            <a:xfrm>
              <a:off x="-1" y="-1"/>
              <a:ext cx="3979469" cy="30612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1" name="Emblem of paralysis"/>
          <p:cNvSpPr/>
          <p:nvPr/>
        </p:nvSpPr>
        <p:spPr>
          <a:xfrm>
            <a:off x="1363276" y="6775983"/>
            <a:ext cx="420657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600" u="sng">
                <a:solidFill>
                  <a:srgbClr val="FFF9F2"/>
                </a:solidFill>
              </a:defRPr>
            </a:lvl1pPr>
          </a:lstStyle>
          <a:p>
            <a:r>
              <a:t>Emblem of paralysis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1A7EAECF-5BF8-4DFA-9BC3-7C60CD8B3FA7-L0-001.png" descr="1A7EAECF-5BF8-4DFA-9BC3-7C60CD8B3FA7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2" y="0"/>
            <a:ext cx="13004803" cy="9753601"/>
          </a:xfrm>
          <a:prstGeom prst="rect">
            <a:avLst/>
          </a:prstGeom>
        </p:spPr>
      </p:pic>
      <p:grpSp>
        <p:nvGrpSpPr>
          <p:cNvPr id="166" name="She is tired of the past:…"/>
          <p:cNvGrpSpPr/>
          <p:nvPr/>
        </p:nvGrpSpPr>
        <p:grpSpPr>
          <a:xfrm>
            <a:off x="2548840" y="2307798"/>
            <a:ext cx="10123779" cy="1986019"/>
            <a:chOff x="0" y="0"/>
            <a:chExt cx="10123777" cy="1986018"/>
          </a:xfrm>
        </p:grpSpPr>
        <p:sp>
          <p:nvSpPr>
            <p:cNvPr id="164" name="She is tired of the past:…"/>
            <p:cNvSpPr/>
            <p:nvPr/>
          </p:nvSpPr>
          <p:spPr>
            <a:xfrm>
              <a:off x="25399" y="205609"/>
              <a:ext cx="10072978" cy="157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She is tired of the past:</a:t>
              </a:r>
            </a:p>
            <a:p>
              <a:pPr>
                <a:defRPr sz="2400">
                  <a:solidFill>
                    <a:srgbClr val="FFF9F2"/>
                  </a:solidFill>
                </a:defRPr>
              </a:pPr>
              <a:endParaRPr/>
            </a:p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"Her head was leaned against the window curtains, qnd in her nostrils was the odour of dusty cretonne.she sas tired."</a:t>
              </a:r>
            </a:p>
          </p:txBody>
        </p:sp>
        <p:pic>
          <p:nvPicPr>
            <p:cNvPr id="165" name="She is tired of the past:…" descr="She is tired of the past:…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-1" y="0"/>
              <a:ext cx="10123779" cy="19860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67" name="Freccia" descr="Freccia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rot="5400000">
            <a:off x="6169059" y="1145248"/>
            <a:ext cx="874418" cy="119490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0" name="She would like to love and she is forced to do it but she can not;…"/>
          <p:cNvGrpSpPr/>
          <p:nvPr/>
        </p:nvGrpSpPr>
        <p:grpSpPr>
          <a:xfrm>
            <a:off x="167382" y="4421702"/>
            <a:ext cx="9640349" cy="1955802"/>
            <a:chOff x="0" y="0"/>
            <a:chExt cx="9640348" cy="1955800"/>
          </a:xfrm>
        </p:grpSpPr>
        <p:sp>
          <p:nvSpPr>
            <p:cNvPr id="168" name="She would like to love and she is forced to do it but she can not;…"/>
            <p:cNvSpPr/>
            <p:nvPr/>
          </p:nvSpPr>
          <p:spPr>
            <a:xfrm>
              <a:off x="25400" y="190500"/>
              <a:ext cx="9589550" cy="157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She would like to love and she is forced to do it but she can not;</a:t>
              </a:r>
            </a:p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She agrees to follow him but does not decide:</a:t>
              </a:r>
            </a:p>
            <a:p>
              <a:pPr>
                <a:defRPr sz="2400">
                  <a:solidFill>
                    <a:srgbClr val="FFF9F2"/>
                  </a:solidFill>
                </a:defRPr>
              </a:pPr>
              <a:endParaRPr/>
            </a:p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"She set her white facce toste him, passive, lite a helpess animal''.</a:t>
              </a:r>
            </a:p>
          </p:txBody>
        </p:sp>
        <p:pic>
          <p:nvPicPr>
            <p:cNvPr id="169" name="She would like to love and she is forced to do it but she can not;…" descr="She would like to love and she is forced to do it but she can not;…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0" y="0"/>
              <a:ext cx="9640349" cy="19558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73" name="She tries to idealize Frank, to see him perfect but in the end her eyes open and let him go with the eyes of truth:…"/>
          <p:cNvGrpSpPr/>
          <p:nvPr/>
        </p:nvGrpSpPr>
        <p:grpSpPr>
          <a:xfrm>
            <a:off x="2617531" y="6505392"/>
            <a:ext cx="10086107" cy="1948133"/>
            <a:chOff x="-1" y="0"/>
            <a:chExt cx="10086105" cy="1948132"/>
          </a:xfrm>
        </p:grpSpPr>
        <p:sp>
          <p:nvSpPr>
            <p:cNvPr id="171" name="She tries to idealize Frank, to see him perfect but in the end her eyes open and let him go with the eyes of truth:…"/>
            <p:cNvSpPr/>
            <p:nvPr/>
          </p:nvSpPr>
          <p:spPr>
            <a:xfrm>
              <a:off x="25399" y="186665"/>
              <a:ext cx="10035306" cy="157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She tries to idealize Frank, to see him perfect but in the end her eyes open and let him go with the eyes of truth:</a:t>
              </a:r>
            </a:p>
            <a:p>
              <a:pPr>
                <a:defRPr sz="2400">
                  <a:solidFill>
                    <a:srgbClr val="FFF9F2"/>
                  </a:solidFill>
                </a:defRPr>
              </a:pPr>
              <a:r>
                <a:t>"First of all it had been an excitement for her to have a fellow and then she had begun to like him''.</a:t>
              </a:r>
            </a:p>
          </p:txBody>
        </p:sp>
        <p:pic>
          <p:nvPicPr>
            <p:cNvPr id="172" name="She tries to idealize Frank, to see him perfect but in the end her eyes open and let him go with the eyes of truth:…" descr="She tries to idealize Frank, to see him perfect but in the end her eyes open and let him go with the eyes of truth:…"/>
            <p:cNvPicPr>
              <a:picLocks noChangeAspect="1"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-2" y="0"/>
              <a:ext cx="10086107" cy="19481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74" name="13D2C47B-B2AC-40F9-A7C0-2A741E58779E-L0-001.jpeg" descr="13D2C47B-B2AC-40F9-A7C0-2A741E58779E-L0-001.jpe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243406" y="2322372"/>
            <a:ext cx="2150037" cy="19568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C2F3A0AE-75DB-4465-9B58-570B1FDF8A4B-L0-001.jpeg" descr="C2F3A0AE-75DB-4465-9B58-570B1FDF8A4B-L0-001.jpeg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340524" y="6501557"/>
            <a:ext cx="1955801" cy="195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BD28812D-C031-4494-94AC-0CEB5FEA8220-L0-001.jpeg" descr="BD28812D-C031-4494-94AC-0CEB5FEA8220-L0-001.jpeg"/>
          <p:cNvPicPr>
            <a:picLocks noChangeAspect="1"/>
          </p:cNvPicPr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10020000" y="4525209"/>
            <a:ext cx="2625812" cy="17487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1A7EAECF-5BF8-4DFA-9BC3-7C60CD8B3FA7-L0-001.png" descr="1A7EAECF-5BF8-4DFA-9BC3-7C60CD8B3FA7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13004800" cy="9753601"/>
          </a:xfrm>
          <a:prstGeom prst="rect">
            <a:avLst/>
          </a:prstGeom>
        </p:spPr>
      </p:pic>
      <p:pic>
        <p:nvPicPr>
          <p:cNvPr id="179" name="15E9EF92-FE06-4CC5-A6A5-AD75F00BDDF0-L0-001.jpeg" descr="15E9EF92-FE06-4CC5-A6A5-AD75F00BDDF0-L0-001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253449" y="6701411"/>
            <a:ext cx="3147137" cy="18830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1BE0CA0D-49B7-42E4-84FC-A171A7152C91-L0-001.jpeg" descr="1BE0CA0D-49B7-42E4-84FC-A171A7152C91-L0-001.jpe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254335" y="1209796"/>
            <a:ext cx="3145363" cy="28432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6931CEE6-C443-4455-A6E0-E180CB2A1F3B-L0-001.jpeg" descr="6931CEE6-C443-4455-A6E0-E180CB2A1F3B-L0-001.jpe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25970" y="6702535"/>
            <a:ext cx="4595881" cy="188077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he main themes:"/>
          <p:cNvSpPr/>
          <p:nvPr/>
        </p:nvSpPr>
        <p:spPr>
          <a:xfrm>
            <a:off x="3576802" y="41013"/>
            <a:ext cx="5851195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800">
                <a:solidFill>
                  <a:srgbClr val="86837F">
                    <a:alpha val="80000"/>
                  </a:srgbClr>
                </a:solidFill>
              </a:defRPr>
            </a:lvl1pPr>
          </a:lstStyle>
          <a:p>
            <a:r>
              <a:t>The main themes:</a:t>
            </a:r>
          </a:p>
        </p:txBody>
      </p:sp>
      <p:pic>
        <p:nvPicPr>
          <p:cNvPr id="183" name="CC232FC4-166C-4D0D-BC1E-B58736C6BBD7-L0-001.gif" descr="CC232FC4-166C-4D0D-BC1E-B58736C6BBD7-L0-001.gif"/>
          <p:cNvPicPr>
            <a:picLocks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384274" y="1092059"/>
            <a:ext cx="4576046" cy="2965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84B7974B-D0EF-4E17-B32D-A436F16CD810-L0-001.jpeg" descr="84B7974B-D0EF-4E17-B32D-A436F16CD810-L0-001.jpe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9135560" y="1508489"/>
            <a:ext cx="3555690" cy="2524542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An epiphany is a special moment in which any object of common life, a person, an episode becomes a &quot;revealer&quot; of the true meaning of life to those who perceive their symbolic value."/>
          <p:cNvSpPr/>
          <p:nvPr/>
        </p:nvSpPr>
        <p:spPr>
          <a:xfrm>
            <a:off x="9015490" y="4040423"/>
            <a:ext cx="3795830" cy="26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86837F">
                    <a:alpha val="80000"/>
                  </a:srgbClr>
                </a:solidFill>
              </a:defRPr>
            </a:lvl1pPr>
          </a:lstStyle>
          <a:p>
            <a:r>
              <a:t>An epiphany is a special moment in which any object of common life, a person, an episode becomes a "revealer" of the true meaning of life to those who perceive their symbolic value.</a:t>
            </a:r>
          </a:p>
        </p:txBody>
      </p:sp>
      <p:pic>
        <p:nvPicPr>
          <p:cNvPr id="186" name="DC496AF8-C4DF-40E0-A783-EB2BAB543CB7-L0-001.jpeg" descr="DC496AF8-C4DF-40E0-A783-EB2BAB543CB7-L0-001.jpeg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417437" y="4285793"/>
            <a:ext cx="4509719" cy="22853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07B4A3EA-6A31-490A-A0FB-D4AD7A6B5AD1-L0-001.jpeg" descr="07B4A3EA-6A31-490A-A0FB-D4AD7A6B5AD1-L0-001.jpeg"/>
          <p:cNvPicPr>
            <a:picLocks noChangeAspect="1"/>
          </p:cNvPicPr>
          <p:nvPr/>
        </p:nvPicPr>
        <p:blipFill>
          <a:blip r:embed="rId9" cstate="print">
            <a:extLst/>
          </a:blip>
          <a:stretch>
            <a:fillRect/>
          </a:stretch>
        </p:blipFill>
        <p:spPr>
          <a:xfrm>
            <a:off x="5294284" y="4408092"/>
            <a:ext cx="3065605" cy="20405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1A7EAECF-5BF8-4DFA-9BC3-7C60CD8B3FA7-L0-001.png" descr="1A7EAECF-5BF8-4DFA-9BC3-7C60CD8B3FA7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0" name="7D0F0130-F0C7-4C62-BBB2-BB991D2FA7AD-L0-001.png" descr="7D0F0130-F0C7-4C62-BBB2-BB991D2FA7AD-L0-001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23379" y="3929107"/>
            <a:ext cx="3117902" cy="2338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C7AFF317-1E1C-4A0F-84FE-35F4BA6A3203-L0-001.jpeg" descr="C7AFF317-1E1C-4A0F-84FE-35F4BA6A3203-L0-001.jpeg"/>
          <p:cNvPicPr>
            <a:picLocks noChangeAspect="1"/>
          </p:cNvPicPr>
          <p:nvPr/>
        </p:nvPicPr>
        <p:blipFill>
          <a:blip r:embed="rId4" cstate="print">
            <a:extLst/>
          </a:blip>
          <a:srcRect r="9568"/>
          <a:stretch>
            <a:fillRect/>
          </a:stretch>
        </p:blipFill>
        <p:spPr>
          <a:xfrm>
            <a:off x="3522221" y="2448896"/>
            <a:ext cx="2839644" cy="20933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FF77436F-2F1F-42D4-AAEF-94AF26B1636E-L0-001.jpeg" descr="FF77436F-2F1F-42D4-AAEF-94AF26B1636E-L0-001.jpe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49463" y="5289672"/>
            <a:ext cx="2753997" cy="2753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46197762-B009-4F59-AD8D-6120B47C5D41-L0-001.jpeg" descr="46197762-B009-4F59-AD8D-6120B47C5D41-L0-001.jpe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10277371" y="1251205"/>
            <a:ext cx="2534133" cy="2534133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The Eveline woman"/>
          <p:cNvSpPr/>
          <p:nvPr/>
        </p:nvSpPr>
        <p:spPr>
          <a:xfrm>
            <a:off x="3503143" y="169614"/>
            <a:ext cx="5343192" cy="133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100" i="0">
                <a:solidFill>
                  <a:srgbClr val="FFF9F2"/>
                </a:solidFill>
                <a:latin typeface="Savoye LET"/>
                <a:ea typeface="Savoye LET"/>
                <a:cs typeface="Savoye LET"/>
                <a:sym typeface="Savoye LET"/>
              </a:defRPr>
            </a:lvl1pPr>
          </a:lstStyle>
          <a:p>
            <a:r>
              <a:t>The Eveline woman</a:t>
            </a:r>
          </a:p>
        </p:txBody>
      </p:sp>
      <p:sp>
        <p:nvSpPr>
          <p:cNvPr id="195" name="The woman has always been interested in british intellectuals, such as the Shakespeare's Giulietta."/>
          <p:cNvSpPr/>
          <p:nvPr/>
        </p:nvSpPr>
        <p:spPr>
          <a:xfrm>
            <a:off x="204239" y="2708253"/>
            <a:ext cx="3044444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9F2"/>
                </a:solidFill>
              </a:defRPr>
            </a:lvl1pPr>
          </a:lstStyle>
          <a:p>
            <a:r>
              <a:t>The woman has always been interested in british intellectuals, such as the Shakespeare's Giulietta.</a:t>
            </a:r>
          </a:p>
        </p:txBody>
      </p:sp>
      <p:sp>
        <p:nvSpPr>
          <p:cNvPr id="196" name="Women begin to emancipate, they ask for greater freedom, freedom from conditioning and prejudices"/>
          <p:cNvSpPr/>
          <p:nvPr/>
        </p:nvSpPr>
        <p:spPr>
          <a:xfrm>
            <a:off x="3112965" y="5488193"/>
            <a:ext cx="2892906" cy="2540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700">
                <a:solidFill>
                  <a:srgbClr val="FFF9F2"/>
                </a:solidFill>
              </a:defRPr>
            </a:lvl1pPr>
          </a:lstStyle>
          <a:p>
            <a:r>
              <a:t>Women begin to emancipate, they ask for greater freedom, freedom from conditioning and prejudices</a:t>
            </a:r>
          </a:p>
        </p:txBody>
      </p:sp>
      <p:sp>
        <p:nvSpPr>
          <p:cNvPr id="197" name="But Eveline cannot get always from her values, she is anchored to duties"/>
          <p:cNvSpPr/>
          <p:nvPr/>
        </p:nvSpPr>
        <p:spPr>
          <a:xfrm>
            <a:off x="7306205" y="6509701"/>
            <a:ext cx="2552202" cy="213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700">
                <a:solidFill>
                  <a:srgbClr val="FFF9F2"/>
                </a:solidFill>
              </a:defRPr>
            </a:lvl1pPr>
          </a:lstStyle>
          <a:p>
            <a:r>
              <a:t>But Eveline cannot get always from her values, she is anchored to duties</a:t>
            </a:r>
          </a:p>
        </p:txBody>
      </p:sp>
      <p:sp>
        <p:nvSpPr>
          <p:cNvPr id="198" name="She wants protection as a little girl under her master's father like lo women of her age."/>
          <p:cNvSpPr/>
          <p:nvPr/>
        </p:nvSpPr>
        <p:spPr>
          <a:xfrm>
            <a:off x="7278723" y="1436234"/>
            <a:ext cx="2607162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500">
                <a:solidFill>
                  <a:srgbClr val="FFF9F2"/>
                </a:solidFill>
              </a:defRPr>
            </a:lvl1pPr>
          </a:lstStyle>
          <a:p>
            <a:r>
              <a:t>She wants protection as a little girl under her master's father like lo women of her age.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1A7EAECF-5BF8-4DFA-9BC3-7C60CD8B3FA7-L0-001.png" descr="1A7EAECF-5BF8-4DFA-9BC3-7C60CD8B3FA7-L0-001.png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2" y="-2"/>
            <a:ext cx="13004803" cy="9753602"/>
          </a:xfrm>
          <a:prstGeom prst="rect">
            <a:avLst/>
          </a:prstGeom>
        </p:spPr>
      </p:pic>
      <p:pic>
        <p:nvPicPr>
          <p:cNvPr id="201" name="DD3258E7-91D2-4224-A8B7-8F7E7E6F6C69-L0-001.jpeg" descr="DD3258E7-91D2-4224-A8B7-8F7E7E6F6C69-L0-001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775762" y="6258185"/>
            <a:ext cx="2893840" cy="20681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3BEC943A-AB48-46F9-A0E2-66A30A38C003-L0-001.jpeg" descr="3BEC943A-AB48-46F9-A0E2-66A30A38C003-L0-001.jpe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12960" y="6339199"/>
            <a:ext cx="3388709" cy="19061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7BE2E917-5331-406D-B9FA-BAB23D29C4A6-L0-001.jpeg" descr="7BE2E917-5331-406D-B9FA-BAB23D29C4A6-L0-001.jpe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9552910" y="1375720"/>
            <a:ext cx="3196843" cy="179733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0971AB7A-8AE2-4D65-97C5-D0577999BA95-L0-001.jpeg" descr="0971AB7A-8AE2-4D65-97C5-D0577999BA95-L0-001.jpe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310117" y="1353935"/>
            <a:ext cx="3056855" cy="1840908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''She remembered the last night of her mother's illness; she was again in the close, dark room at the other side of the hall and outside she heard a melancholy air of Italy. The organ-player had been ordered to go away and given sixpence. She remembered her father strutting back into the sick-room saying: Damned Italians! Coming over here!&quot;"/>
          <p:cNvSpPr/>
          <p:nvPr/>
        </p:nvSpPr>
        <p:spPr>
          <a:xfrm>
            <a:off x="2618296" y="3270249"/>
            <a:ext cx="7768206" cy="321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900">
                <a:solidFill>
                  <a:srgbClr val="A8A29F"/>
                </a:solidFill>
              </a:defRPr>
            </a:pPr>
            <a:r>
              <a:t>''She remembered the last night of her mother's illness; she was again in the close, dark room at the other side of the hall and outside she heard </a:t>
            </a:r>
            <a:r>
              <a:rPr u="sng"/>
              <a:t>a melancholy air of Italy.</a:t>
            </a:r>
            <a:r>
              <a:t> The</a:t>
            </a:r>
            <a:r>
              <a:rPr u="sng"/>
              <a:t> organ-player</a:t>
            </a:r>
            <a:r>
              <a:t> had been ordered to go away and given </a:t>
            </a:r>
            <a:r>
              <a:rPr u="sng"/>
              <a:t>sixpence</a:t>
            </a:r>
            <a:r>
              <a:t>. She remembered her father strutting back into the sick-room saying:</a:t>
            </a:r>
            <a:r>
              <a:rPr u="sng"/>
              <a:t> Damned Italians! Coming over here!</a:t>
            </a:r>
            <a:r>
              <a:t>"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Moroccan">
  <a:themeElements>
    <a:clrScheme name="Moroccan">
      <a:dk1>
        <a:srgbClr val="86837F"/>
      </a:dk1>
      <a:lt1>
        <a:srgbClr val="073E86"/>
      </a:lt1>
      <a:dk2>
        <a:srgbClr val="A7A7A7"/>
      </a:dk2>
      <a:lt2>
        <a:srgbClr val="535353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6837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073E86"/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073E86"/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6837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073E86"/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1" u="none" strike="noStrike" cap="none" spc="0" normalizeH="0" baseline="0">
            <a:ln>
              <a:noFill/>
            </a:ln>
            <a:solidFill>
              <a:srgbClr val="073E86"/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526</Words>
  <Application>Microsoft Office PowerPoint</Application>
  <PresentationFormat>Personalizzato</PresentationFormat>
  <Paragraphs>41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Moroccan</vt:lpstr>
      <vt:lpstr>Eveline</vt:lpstr>
      <vt:lpstr>Eveline is a short story taken from the book of Joyce's Dubliners, published in 1914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Eveline</dc:title>
  <cp:lastModifiedBy>utente</cp:lastModifiedBy>
  <cp:revision>4</cp:revision>
  <dcterms:modified xsi:type="dcterms:W3CDTF">2019-11-28T17:40:23Z</dcterms:modified>
</cp:coreProperties>
</file>