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6C6963"/>
        </a:solidFill>
        <a:effectLst/>
        <a:uFillTx/>
        <a:latin typeface="+mn-lt"/>
        <a:ea typeface="+mn-ea"/>
        <a:cs typeface="+mn-cs"/>
        <a:sym typeface="Baskervill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CC7B8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B9B9F">
              <a:alpha val="19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left>
          <a:righ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right>
          <a:top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top>
          <a:bottom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bottom>
          <a:insideH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H>
          <a:insideV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0CC8A">
              <a:alpha val="31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0E9D7"/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B5815">
              <a:alpha val="7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4">
                  <a:hueOff val="-44868"/>
                  <a:lumOff val="-8845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2EBD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F2EBDB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2EBDB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wholeTbl>
    <a:band2H>
      <a:tcTxStyle/>
      <a:tcStyle>
        <a:tcBdr/>
        <a:fill>
          <a:solidFill>
            <a:srgbClr val="BCBCBC">
              <a:alpha val="12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5A5950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3F1DF"/>
              </a:solidFill>
              <a:prstDash val="solid"/>
              <a:miter lim="400000"/>
            </a:ln>
          </a:left>
          <a:right>
            <a:ln w="12700" cap="flat">
              <a:solidFill>
                <a:srgbClr val="F3F1DF"/>
              </a:solidFill>
              <a:prstDash val="solid"/>
              <a:miter lim="400000"/>
            </a:ln>
          </a:right>
          <a:top>
            <a:ln w="25400" cap="flat">
              <a:solidFill>
                <a:srgbClr val="645C51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766D60"/>
              </a:solidFill>
              <a:prstDash val="solid"/>
              <a:miter lim="400000"/>
            </a:ln>
          </a:left>
          <a:right>
            <a:ln w="127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766D60"/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2708684C-4D16-4618-839F-0558EEFCDFE6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66D60">
              <a:alpha val="5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66D60"/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66D60"/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14" y="-7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 e sottotitolo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eatherbooktypeembellishgld.pdf" descr="leatherbooktypeembellishgld.pdf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753100" y="4775200"/>
            <a:ext cx="1956620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sto titolo"/>
          <p:cNvSpPr>
            <a:spLocks noGrp="1"/>
          </p:cNvSpPr>
          <p:nvPr>
            <p:ph type="title"/>
          </p:nvPr>
        </p:nvSpPr>
        <p:spPr>
          <a:xfrm>
            <a:off x="825500" y="1879600"/>
            <a:ext cx="11836400" cy="2603500"/>
          </a:xfrm>
          <a:prstGeom prst="rect">
            <a:avLst/>
          </a:prstGeom>
          <a:effectLst>
            <a:outerShdw blurRad="25400" dist="38100" dir="2700000" rotWithShape="0">
              <a:srgbClr val="6D625D">
                <a:alpha val="90000"/>
              </a:srgbClr>
            </a:outerShdw>
          </a:effectLst>
        </p:spPr>
        <p:txBody>
          <a:bodyPr anchor="b"/>
          <a:lstStyle>
            <a:lvl1pPr>
              <a:defRPr sz="8000">
                <a:solidFill>
                  <a:srgbClr val="BEA56D"/>
                </a:solidFill>
                <a:effectLst>
                  <a:outerShdw blurRad="38100" dist="25400" dir="15900000" rotWithShape="0">
                    <a:srgbClr val="000000">
                      <a:alpha val="90000"/>
                    </a:srgbClr>
                  </a:outerShdw>
                </a:effectLst>
              </a:defRPr>
            </a:lvl1pPr>
          </a:lstStyle>
          <a:p>
            <a:r>
              <a:t>Testo titolo</a:t>
            </a:r>
          </a:p>
        </p:txBody>
      </p:sp>
      <p:sp>
        <p:nvSpPr>
          <p:cNvPr id="13" name="Corpo livello uno…"/>
          <p:cNvSpPr>
            <a:spLocks noGrp="1"/>
          </p:cNvSpPr>
          <p:nvPr>
            <p:ph type="body" sz="quarter" idx="1"/>
          </p:nvPr>
        </p:nvSpPr>
        <p:spPr>
          <a:xfrm>
            <a:off x="825500" y="5346700"/>
            <a:ext cx="11836400" cy="1854200"/>
          </a:xfrm>
          <a:prstGeom prst="rect">
            <a:avLst/>
          </a:prstGeom>
          <a:effectLst>
            <a:outerShdw blurRad="25400" dist="38100" dir="2700000" rotWithShape="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4" name="Numero diapositiva"/>
          <p:cNvSpPr>
            <a:spLocks noGrp="1"/>
          </p:cNvSpPr>
          <p:nvPr>
            <p:ph type="sldNum" sz="quarter" idx="2"/>
          </p:nvPr>
        </p:nvSpPr>
        <p:spPr>
          <a:xfrm>
            <a:off x="6565899" y="9029699"/>
            <a:ext cx="342901" cy="355601"/>
          </a:xfrm>
          <a:prstGeom prst="rect">
            <a:avLst/>
          </a:prstGeom>
        </p:spPr>
        <p:txBody>
          <a:bodyPr anchor="ctr"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–Giovanni Mela"/>
          <p:cNvSpPr>
            <a:spLocks noGrp="1"/>
          </p:cNvSpPr>
          <p:nvPr>
            <p:ph type="body" sz="quarter" idx="13"/>
          </p:nvPr>
        </p:nvSpPr>
        <p:spPr>
          <a:xfrm>
            <a:off x="1270000" y="6350000"/>
            <a:ext cx="10464800" cy="558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–Giovanni Mela</a:t>
            </a:r>
          </a:p>
        </p:txBody>
      </p:sp>
      <p:sp>
        <p:nvSpPr>
          <p:cNvPr id="96" name="“Inserisci qui una citazione”."/>
          <p:cNvSpPr>
            <a:spLocks noGrp="1"/>
          </p:cNvSpPr>
          <p:nvPr>
            <p:ph type="body" sz="quarter" idx="14"/>
          </p:nvPr>
        </p:nvSpPr>
        <p:spPr>
          <a:xfrm>
            <a:off x="1270000" y="4292600"/>
            <a:ext cx="10464800" cy="6731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 i="1"/>
            </a:lvl1pPr>
          </a:lstStyle>
          <a:p>
            <a:r>
              <a:t>“Inserisci qui una citazione”. </a:t>
            </a:r>
          </a:p>
        </p:txBody>
      </p:sp>
      <p:sp>
        <p:nvSpPr>
          <p:cNvPr id="97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magin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onda di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magine"/>
          <p:cNvSpPr>
            <a:spLocks noGrp="1"/>
          </p:cNvSpPr>
          <p:nvPr>
            <p:ph type="pic" idx="13"/>
          </p:nvPr>
        </p:nvSpPr>
        <p:spPr>
          <a:xfrm>
            <a:off x="749300" y="812800"/>
            <a:ext cx="11480800" cy="62230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2" name="Testo titolo"/>
          <p:cNvSpPr>
            <a:spLocks noGrp="1"/>
          </p:cNvSpPr>
          <p:nvPr>
            <p:ph type="title"/>
          </p:nvPr>
        </p:nvSpPr>
        <p:spPr>
          <a:xfrm>
            <a:off x="762000" y="7035800"/>
            <a:ext cx="11480800" cy="1346200"/>
          </a:xfrm>
          <a:prstGeom prst="rect">
            <a:avLst/>
          </a:prstGeom>
        </p:spPr>
        <p:txBody>
          <a:bodyPr/>
          <a:lstStyle/>
          <a:p>
            <a:r>
              <a:t>Testo titolo</a:t>
            </a:r>
          </a:p>
        </p:txBody>
      </p:sp>
      <p:sp>
        <p:nvSpPr>
          <p:cNvPr id="23" name="Corpo livello uno…"/>
          <p:cNvSpPr>
            <a:spLocks noGrp="1"/>
          </p:cNvSpPr>
          <p:nvPr>
            <p:ph type="body" sz="quarter" idx="1"/>
          </p:nvPr>
        </p:nvSpPr>
        <p:spPr>
          <a:xfrm>
            <a:off x="762000" y="8382000"/>
            <a:ext cx="11480800" cy="952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3600" i="1"/>
            </a:lvl1pPr>
            <a:lvl2pPr marL="0" indent="228600" algn="ctr">
              <a:spcBef>
                <a:spcPts val="0"/>
              </a:spcBef>
              <a:buSzTx/>
              <a:buNone/>
              <a:defRPr sz="3600" i="1"/>
            </a:lvl2pPr>
            <a:lvl3pPr marL="0" indent="457200" algn="ctr">
              <a:spcBef>
                <a:spcPts val="0"/>
              </a:spcBef>
              <a:buSzTx/>
              <a:buNone/>
              <a:defRPr sz="3600" i="1"/>
            </a:lvl3pPr>
            <a:lvl4pPr marL="0" indent="685800" algn="ctr">
              <a:spcBef>
                <a:spcPts val="0"/>
              </a:spcBef>
              <a:buSzTx/>
              <a:buNone/>
              <a:defRPr sz="3600" i="1"/>
            </a:lvl4pPr>
            <a:lvl5pPr marL="0" indent="914400" algn="ctr">
              <a:spcBef>
                <a:spcPts val="0"/>
              </a:spcBef>
              <a:buSzTx/>
              <a:buNone/>
              <a:defRPr sz="3600" i="1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4" name="Numero diapositiva"/>
          <p:cNvSpPr>
            <a:spLocks noGrp="1"/>
          </p:cNvSpPr>
          <p:nvPr>
            <p:ph type="sldNum" sz="quarter" idx="2"/>
          </p:nvPr>
        </p:nvSpPr>
        <p:spPr>
          <a:xfrm>
            <a:off x="6324599" y="9143999"/>
            <a:ext cx="342901" cy="355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sto titolo"/>
          <p:cNvSpPr>
            <a:spLocks noGrp="1"/>
          </p:cNvSpPr>
          <p:nvPr>
            <p:ph type="title"/>
          </p:nvPr>
        </p:nvSpPr>
        <p:spPr>
          <a:xfrm>
            <a:off x="762000" y="3606800"/>
            <a:ext cx="11480800" cy="2540000"/>
          </a:xfrm>
          <a:prstGeom prst="rect">
            <a:avLst/>
          </a:prstGeom>
        </p:spPr>
        <p:txBody>
          <a:bodyPr/>
          <a:lstStyle/>
          <a:p>
            <a:r>
              <a:t>Testo titolo</a:t>
            </a:r>
          </a:p>
        </p:txBody>
      </p:sp>
      <p:sp>
        <p:nvSpPr>
          <p:cNvPr id="32" name="Numero diapositiva"/>
          <p:cNvSpPr>
            <a:spLocks noGrp="1"/>
          </p:cNvSpPr>
          <p:nvPr>
            <p:ph type="sldNum" sz="quarter" idx="2"/>
          </p:nvPr>
        </p:nvSpPr>
        <p:spPr>
          <a:xfrm>
            <a:off x="6324599" y="9016999"/>
            <a:ext cx="342901" cy="355601"/>
          </a:xfrm>
          <a:prstGeom prst="rect">
            <a:avLst/>
          </a:prstGeom>
        </p:spPr>
        <p:txBody>
          <a:bodyPr anchor="ctr"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leatherbooktypeembellishgry.pdf" descr="leatherbooktypeembellishgry.pdf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696906" y="5083509"/>
            <a:ext cx="195662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Immagine"/>
          <p:cNvSpPr>
            <a:spLocks noGrp="1"/>
          </p:cNvSpPr>
          <p:nvPr>
            <p:ph type="pic" sz="half" idx="13"/>
          </p:nvPr>
        </p:nvSpPr>
        <p:spPr>
          <a:xfrm>
            <a:off x="7121230" y="1586868"/>
            <a:ext cx="5105401" cy="6807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1" name="Testo titolo"/>
          <p:cNvSpPr>
            <a:spLocks noGrp="1"/>
          </p:cNvSpPr>
          <p:nvPr>
            <p:ph type="title"/>
          </p:nvPr>
        </p:nvSpPr>
        <p:spPr>
          <a:xfrm>
            <a:off x="431800" y="1600200"/>
            <a:ext cx="6477000" cy="3175000"/>
          </a:xfrm>
          <a:prstGeom prst="rect">
            <a:avLst/>
          </a:prstGeom>
        </p:spPr>
        <p:txBody>
          <a:bodyPr anchor="b"/>
          <a:lstStyle/>
          <a:p>
            <a:r>
              <a:t>Testo titolo</a:t>
            </a:r>
          </a:p>
        </p:txBody>
      </p:sp>
      <p:sp>
        <p:nvSpPr>
          <p:cNvPr id="42" name="Corpo livello uno…"/>
          <p:cNvSpPr>
            <a:spLocks noGrp="1"/>
          </p:cNvSpPr>
          <p:nvPr>
            <p:ph type="body" sz="quarter" idx="1"/>
          </p:nvPr>
        </p:nvSpPr>
        <p:spPr>
          <a:xfrm>
            <a:off x="431800" y="5715000"/>
            <a:ext cx="6464300" cy="2679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 i="1"/>
            </a:lvl1pPr>
            <a:lvl2pPr marL="0" indent="228600" algn="ctr">
              <a:spcBef>
                <a:spcPts val="0"/>
              </a:spcBef>
              <a:buSzTx/>
              <a:buNone/>
              <a:defRPr sz="3600" i="1"/>
            </a:lvl2pPr>
            <a:lvl3pPr marL="0" indent="457200" algn="ctr">
              <a:spcBef>
                <a:spcPts val="0"/>
              </a:spcBef>
              <a:buSzTx/>
              <a:buNone/>
              <a:defRPr sz="3600" i="1"/>
            </a:lvl3pPr>
            <a:lvl4pPr marL="0" indent="685800" algn="ctr">
              <a:spcBef>
                <a:spcPts val="0"/>
              </a:spcBef>
              <a:buSzTx/>
              <a:buNone/>
              <a:defRPr sz="3600" i="1"/>
            </a:lvl4pPr>
            <a:lvl5pPr marL="0" indent="914400" algn="ctr">
              <a:spcBef>
                <a:spcPts val="0"/>
              </a:spcBef>
              <a:buSzTx/>
              <a:buNone/>
              <a:defRPr sz="3600" i="1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3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sto tito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Testo titolo</a:t>
            </a:r>
          </a:p>
        </p:txBody>
      </p:sp>
      <p:sp>
        <p:nvSpPr>
          <p:cNvPr id="51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sto tito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Testo titolo</a:t>
            </a:r>
          </a:p>
        </p:txBody>
      </p:sp>
      <p:sp>
        <p:nvSpPr>
          <p:cNvPr id="59" name="Corpo livello uno…"/>
          <p:cNvSpPr>
            <a:spLocks noGrp="1"/>
          </p:cNvSpPr>
          <p:nvPr>
            <p:ph type="body" idx="1"/>
          </p:nvPr>
        </p:nvSpPr>
        <p:spPr>
          <a:xfrm>
            <a:off x="762000" y="2768600"/>
            <a:ext cx="114808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0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Immagine"/>
          <p:cNvSpPr>
            <a:spLocks noGrp="1"/>
          </p:cNvSpPr>
          <p:nvPr>
            <p:ph type="pic" sz="half" idx="13"/>
          </p:nvPr>
        </p:nvSpPr>
        <p:spPr>
          <a:xfrm>
            <a:off x="6870700" y="2362200"/>
            <a:ext cx="5359400" cy="6413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8" name="Testo tito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Testo titolo</a:t>
            </a:r>
          </a:p>
        </p:txBody>
      </p:sp>
      <p:sp>
        <p:nvSpPr>
          <p:cNvPr id="69" name="Corpo livello uno…"/>
          <p:cNvSpPr>
            <a:spLocks noGrp="1"/>
          </p:cNvSpPr>
          <p:nvPr>
            <p:ph type="body" sz="half" idx="1"/>
          </p:nvPr>
        </p:nvSpPr>
        <p:spPr>
          <a:xfrm>
            <a:off x="762000" y="2362200"/>
            <a:ext cx="5334000" cy="6413500"/>
          </a:xfrm>
          <a:prstGeom prst="rect">
            <a:avLst/>
          </a:prstGeom>
        </p:spPr>
        <p:txBody>
          <a:bodyPr/>
          <a:lstStyle>
            <a:lvl1pPr marL="406400" indent="-406400">
              <a:spcBef>
                <a:spcPts val="4000"/>
              </a:spcBef>
              <a:buBlip>
                <a:blip r:embed="rId2"/>
              </a:buBlip>
              <a:defRPr sz="3200"/>
            </a:lvl1pPr>
            <a:lvl2pPr marL="812800" indent="-406400">
              <a:spcBef>
                <a:spcPts val="4000"/>
              </a:spcBef>
              <a:buBlip>
                <a:blip r:embed="rId2"/>
              </a:buBlip>
              <a:defRPr sz="3200"/>
            </a:lvl2pPr>
            <a:lvl3pPr marL="1219200" indent="-406400">
              <a:spcBef>
                <a:spcPts val="4000"/>
              </a:spcBef>
              <a:buBlip>
                <a:blip r:embed="rId2"/>
              </a:buBlip>
              <a:defRPr sz="3200"/>
            </a:lvl3pPr>
            <a:lvl4pPr marL="1625600" indent="-406400">
              <a:spcBef>
                <a:spcPts val="4000"/>
              </a:spcBef>
              <a:buBlip>
                <a:blip r:embed="rId2"/>
              </a:buBlip>
              <a:defRPr sz="3200"/>
            </a:lvl4pPr>
            <a:lvl5pPr marL="2032000" indent="-406400">
              <a:spcBef>
                <a:spcPts val="4000"/>
              </a:spcBef>
              <a:buBlip>
                <a:blip r:embed="rId2"/>
              </a:buBlip>
              <a:defRPr sz="32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0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orpo livello uno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8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magine"/>
          <p:cNvSpPr>
            <a:spLocks noGrp="1"/>
          </p:cNvSpPr>
          <p:nvPr>
            <p:ph type="pic" idx="13"/>
          </p:nvPr>
        </p:nvSpPr>
        <p:spPr>
          <a:xfrm>
            <a:off x="787400" y="723900"/>
            <a:ext cx="6324600" cy="8178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Immagine"/>
          <p:cNvSpPr>
            <a:spLocks noGrp="1"/>
          </p:cNvSpPr>
          <p:nvPr>
            <p:ph type="pic" sz="quarter" idx="14"/>
          </p:nvPr>
        </p:nvSpPr>
        <p:spPr>
          <a:xfrm>
            <a:off x="7396540" y="723900"/>
            <a:ext cx="4800601" cy="3479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7" name="Immagine"/>
          <p:cNvSpPr>
            <a:spLocks noGrp="1"/>
          </p:cNvSpPr>
          <p:nvPr>
            <p:ph type="pic" sz="quarter" idx="15"/>
          </p:nvPr>
        </p:nvSpPr>
        <p:spPr>
          <a:xfrm>
            <a:off x="7396540" y="4508617"/>
            <a:ext cx="4813301" cy="4394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8" name="Numero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rpo livello uno…"/>
          <p:cNvSpPr>
            <a:spLocks noGrp="1"/>
          </p:cNvSpPr>
          <p:nvPr>
            <p:ph type="body" idx="1"/>
          </p:nvPr>
        </p:nvSpPr>
        <p:spPr>
          <a:xfrm>
            <a:off x="762000" y="723900"/>
            <a:ext cx="11480800" cy="8293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3" name="Testo titolo"/>
          <p:cNvSpPr>
            <a:spLocks noGrp="1"/>
          </p:cNvSpPr>
          <p:nvPr>
            <p:ph type="title"/>
          </p:nvPr>
        </p:nvSpPr>
        <p:spPr>
          <a:xfrm>
            <a:off x="762000" y="381000"/>
            <a:ext cx="11480800" cy="152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Testo titolo</a:t>
            </a:r>
          </a:p>
        </p:txBody>
      </p:sp>
      <p:sp>
        <p:nvSpPr>
          <p:cNvPr id="4" name="Numero diapositiva"/>
          <p:cNvSpPr>
            <a:spLocks noGrp="1"/>
          </p:cNvSpPr>
          <p:nvPr>
            <p:ph type="sldNum" sz="quarter" idx="2"/>
          </p:nvPr>
        </p:nvSpPr>
        <p:spPr>
          <a:xfrm>
            <a:off x="6324599" y="9016999"/>
            <a:ext cx="342901" cy="355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uFillTx/>
          <a:latin typeface="+mn-lt"/>
          <a:ea typeface="+mn-ea"/>
          <a:cs typeface="+mn-cs"/>
          <a:sym typeface="Baskerville"/>
        </a:defRPr>
      </a:lvl9pPr>
    </p:titleStyle>
    <p:bodyStyle>
      <a:lvl1pPr marL="5334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1pPr>
      <a:lvl2pPr marL="10668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2pPr>
      <a:lvl3pPr marL="16002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3pPr>
      <a:lvl4pPr marL="21336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4pPr>
      <a:lvl5pPr marL="26670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5pPr>
      <a:lvl6pPr marL="32004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6pPr>
      <a:lvl7pPr marL="37338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7pPr>
      <a:lvl8pPr marL="42672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8pPr>
      <a:lvl9pPr marL="4800600" marR="0" indent="-5334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4200" b="0" i="0" u="none" strike="noStrike" cap="none" spc="0" baseline="0">
          <a:ln>
            <a:noFill/>
          </a:ln>
          <a:solidFill>
            <a:srgbClr val="6C6963"/>
          </a:solidFill>
          <a:uFillTx/>
          <a:latin typeface="+mn-lt"/>
          <a:ea typeface="+mn-ea"/>
          <a:cs typeface="+mn-cs"/>
          <a:sym typeface="Baskervill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Emily Bronte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Emily Bronte</a:t>
            </a:r>
          </a:p>
        </p:txBody>
      </p:sp>
      <p:sp>
        <p:nvSpPr>
          <p:cNvPr id="122" name="Wuthering Heights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Wuthering Heights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5AB77357-5E76-4994-A6BF-0DDDB1A60114-L0-001.jpeg" descr="5AB77357-5E76-4994-A6BF-0DDDB1A60114-L0-001.jpeg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7084528" y="2021482"/>
            <a:ext cx="4957113" cy="7107817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The style of the novel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Off val="10161"/>
                  </a:schemeClr>
                </a:solidFill>
              </a:defRPr>
            </a:lvl1pPr>
          </a:lstStyle>
          <a:p>
            <a:r>
              <a:t>The style of the novel</a:t>
            </a:r>
          </a:p>
        </p:txBody>
      </p:sp>
      <p:sp>
        <p:nvSpPr>
          <p:cNvPr id="176" name="Complex stucture: verosimilitude and suspance…"/>
          <p:cNvSpPr>
            <a:spLocks noGrp="1"/>
          </p:cNvSpPr>
          <p:nvPr>
            <p:ph type="body" sz="half" idx="1"/>
          </p:nvPr>
        </p:nvSpPr>
        <p:spPr>
          <a:xfrm>
            <a:off x="299122" y="1487875"/>
            <a:ext cx="6259756" cy="6413501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</a:pPr>
            <a:r>
              <a:t>Complex stucture: verosimilitude and suspance</a:t>
            </a:r>
          </a:p>
          <a:p>
            <a:pPr>
              <a:buBlip>
                <a:blip r:embed="rId3"/>
              </a:buBlip>
            </a:pPr>
            <a:r>
              <a:t>Dramatic irony</a:t>
            </a:r>
          </a:p>
          <a:p>
            <a:pPr>
              <a:buBlip>
                <a:blip r:embed="rId3"/>
              </a:buBlip>
              <a:defRPr u="sng"/>
            </a:pPr>
            <a:r>
              <a:t>Concentric system</a:t>
            </a:r>
            <a:r>
              <a:rPr u="none"/>
              <a:t> of narratives (Chinese boxes)</a:t>
            </a:r>
          </a:p>
          <a:p>
            <a:pPr>
              <a:buBlip>
                <a:blip r:embed="rId3"/>
              </a:buBlip>
              <a:defRPr u="sng"/>
            </a:pPr>
            <a:r>
              <a:rPr u="none"/>
              <a:t>Not chronological narration (ex. Flashback)</a:t>
            </a:r>
          </a:p>
        </p:txBody>
      </p:sp>
      <p:pic>
        <p:nvPicPr>
          <p:cNvPr id="177" name="D7BC6317-E890-49D1-82BA-81888AFDB4E7-L0-001.jpeg" descr="D7BC6317-E890-49D1-82BA-81888AFDB4E7-L0-001.jpe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87722" y="7215425"/>
            <a:ext cx="2784952" cy="20887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E2FBF8C6-37F5-4BC1-BB13-C8BCC2F717F9-L0-001.jpeg" descr="E2FBF8C6-37F5-4BC1-BB13-C8BCC2F717F9-L0-001.jpeg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3708864" y="7367624"/>
            <a:ext cx="3039561" cy="1784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xmlns="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Comparison with other authors:"/>
          <p:cNvGrpSpPr/>
          <p:nvPr/>
        </p:nvGrpSpPr>
        <p:grpSpPr>
          <a:xfrm>
            <a:off x="1855820" y="277113"/>
            <a:ext cx="9651199" cy="1130301"/>
            <a:chOff x="0" y="0"/>
            <a:chExt cx="9651197" cy="1130300"/>
          </a:xfrm>
        </p:grpSpPr>
        <p:sp>
          <p:nvSpPr>
            <p:cNvPr id="181" name="Comparison with other authors:"/>
            <p:cNvSpPr/>
            <p:nvPr/>
          </p:nvSpPr>
          <p:spPr>
            <a:xfrm>
              <a:off x="63500" y="63500"/>
              <a:ext cx="9524198" cy="1003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5400" i="1">
                  <a:solidFill>
                    <a:schemeClr val="accent5">
                      <a:satOff val="8589"/>
                      <a:lumOff val="-17414"/>
                    </a:schemeClr>
                  </a:solidFill>
                  <a:effectLst>
                    <a:outerShdw blurRad="25400" dist="38100" dir="15900000" rotWithShape="0">
                      <a:srgbClr val="000000">
                        <a:alpha val="90000"/>
                      </a:srgbClr>
                    </a:outerShdw>
                  </a:effectLst>
                </a:defRPr>
              </a:lvl1pPr>
            </a:lstStyle>
            <a:p>
              <a:r>
                <a:t>Comparison with other authors:</a:t>
              </a:r>
            </a:p>
          </p:txBody>
        </p:sp>
        <p:pic>
          <p:nvPicPr>
            <p:cNvPr id="180" name="Comparison with other authors:" descr="Comparison with other authors:"/>
            <p:cNvPicPr>
              <a:picLocks/>
            </p:cNvPicPr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-1" y="0"/>
              <a:ext cx="9651199" cy="1130301"/>
            </a:xfrm>
            <a:prstGeom prst="rect">
              <a:avLst/>
            </a:prstGeom>
            <a:effectLst/>
          </p:spPr>
        </p:pic>
      </p:grpSp>
      <p:pic>
        <p:nvPicPr>
          <p:cNvPr id="183" name="073A52B5-5042-4040-B9C4-5D715DF0CBB0-L0-001.jpeg" descr="073A52B5-5042-4040-B9C4-5D715DF0CBB0-L0-001.jpe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30483" y="1904421"/>
            <a:ext cx="5730081" cy="7492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20A7E573-817B-408F-813E-D5D1B0E15382-L0-001.jpeg" descr="20A7E573-817B-408F-813E-D5D1B0E15382-L0-001.jpe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6812076" y="1888704"/>
            <a:ext cx="5460818" cy="7523515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Heatcliff like a sort of &quot;Byronic hero&quot; for his:…"/>
          <p:cNvSpPr/>
          <p:nvPr/>
        </p:nvSpPr>
        <p:spPr>
          <a:xfrm>
            <a:off x="1539683" y="3311262"/>
            <a:ext cx="4311681" cy="410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900">
                <a:solidFill>
                  <a:srgbClr val="FFFFFF"/>
                </a:solidFill>
              </a:defRPr>
            </a:pPr>
            <a:r>
              <a:t>Heatcliff like a sort of "Byronic hero" for his:</a:t>
            </a:r>
          </a:p>
          <a:p>
            <a:pPr algn="l">
              <a:defRPr sz="3900">
                <a:solidFill>
                  <a:srgbClr val="FFFFFF"/>
                </a:solidFill>
              </a:defRPr>
            </a:pPr>
            <a:r>
              <a:t>•solitary life</a:t>
            </a:r>
          </a:p>
          <a:p>
            <a:pPr algn="l">
              <a:defRPr sz="3900">
                <a:solidFill>
                  <a:srgbClr val="FFFFFF"/>
                </a:solidFill>
              </a:defRPr>
            </a:pPr>
            <a:r>
              <a:t>•irresistible passions</a:t>
            </a:r>
          </a:p>
          <a:p>
            <a:pPr algn="l">
              <a:defRPr sz="3900">
                <a:solidFill>
                  <a:srgbClr val="FFFFFF"/>
                </a:solidFill>
              </a:defRPr>
            </a:pPr>
            <a:r>
              <a:t>•rude, Gothic villain</a:t>
            </a:r>
          </a:p>
          <a:p>
            <a:pPr algn="l">
              <a:defRPr sz="3900">
                <a:solidFill>
                  <a:srgbClr val="FFFFFF"/>
                </a:solidFill>
              </a:defRPr>
            </a:pPr>
            <a:r>
              <a:t>•gloomy state</a:t>
            </a:r>
          </a:p>
        </p:txBody>
      </p:sp>
      <p:sp>
        <p:nvSpPr>
          <p:cNvPr id="186" name="Wuthering Heights compared to Shakespeare's tragedy for:…"/>
          <p:cNvSpPr/>
          <p:nvPr/>
        </p:nvSpPr>
        <p:spPr>
          <a:xfrm>
            <a:off x="6970491" y="3127112"/>
            <a:ext cx="5143989" cy="447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>
                <a:solidFill>
                  <a:srgbClr val="FFFFFF"/>
                </a:solidFill>
              </a:defRPr>
            </a:pPr>
            <a:r>
              <a:t>Wuthering Heights compared to Shakespeare's tragedy for:</a:t>
            </a:r>
          </a:p>
          <a:p>
            <a:pPr marL="425147" indent="-425147" algn="l">
              <a:buSzPct val="80000"/>
              <a:buFont typeface="Helvetica Light"/>
              <a:buChar char="•"/>
              <a:defRPr>
                <a:solidFill>
                  <a:srgbClr val="FFFFFF"/>
                </a:solidFill>
              </a:defRPr>
            </a:pPr>
            <a:r>
              <a:t>turbolent passions</a:t>
            </a:r>
          </a:p>
          <a:p>
            <a:pPr marL="425147" indent="-425147" algn="l">
              <a:buSzPct val="80000"/>
              <a:buFont typeface="Helvetica Light"/>
              <a:buChar char="•"/>
              <a:defRPr>
                <a:solidFill>
                  <a:srgbClr val="FFFFFF"/>
                </a:solidFill>
              </a:defRPr>
            </a:pPr>
            <a:r>
              <a:t>unnatural crimes</a:t>
            </a:r>
          </a:p>
          <a:p>
            <a:pPr marL="425147" indent="-425147" algn="l">
              <a:buSzPct val="80000"/>
              <a:buFont typeface="Helvetica Light"/>
              <a:buChar char="•"/>
              <a:defRPr>
                <a:solidFill>
                  <a:srgbClr val="FFFFFF"/>
                </a:solidFill>
              </a:defRPr>
            </a:pPr>
            <a:r>
              <a:t>crudelty</a:t>
            </a:r>
          </a:p>
          <a:p>
            <a:pPr marL="425147" indent="-425147" algn="l">
              <a:buSzPct val="80000"/>
              <a:buFont typeface="Helvetica Light"/>
              <a:buChar char="•"/>
              <a:defRPr>
                <a:solidFill>
                  <a:srgbClr val="FFFFFF"/>
                </a:solidFill>
              </a:defRPr>
            </a:pPr>
            <a:r>
              <a:t>description of individual personality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Click="1" p14:dur="1000">
        <p14:switch dir="l"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–Luciana Nasca"/>
          <p:cNvSpPr>
            <a:spLocks noGrp="1"/>
          </p:cNvSpPr>
          <p:nvPr>
            <p:ph type="body" idx="13"/>
          </p:nvPr>
        </p:nvSpPr>
        <p:spPr>
          <a:xfrm>
            <a:off x="1270000" y="9090633"/>
            <a:ext cx="10464800" cy="348813"/>
          </a:xfrm>
          <a:prstGeom prst="rect">
            <a:avLst/>
          </a:prstGeom>
        </p:spPr>
        <p:txBody>
          <a:bodyPr/>
          <a:lstStyle/>
          <a:p>
            <a:r>
              <a:rPr lang="it-IT" sz="1600" dirty="0" smtClean="0"/>
              <a:t>Prof.ssa Angela </a:t>
            </a:r>
            <a:r>
              <a:rPr lang="it-IT" sz="1600" dirty="0" err="1" smtClean="0"/>
              <a:t>Scavone-flipped</a:t>
            </a:r>
            <a:r>
              <a:rPr lang="it-IT" sz="1600" dirty="0" smtClean="0"/>
              <a:t> </a:t>
            </a:r>
            <a:r>
              <a:rPr lang="it-IT" sz="1600" dirty="0" err="1" smtClean="0"/>
              <a:t>classroom</a:t>
            </a:r>
            <a:r>
              <a:rPr lang="it-IT" sz="1600" dirty="0" smtClean="0"/>
              <a:t> alunni classe V </a:t>
            </a:r>
            <a:endParaRPr sz="1600" dirty="0"/>
          </a:p>
        </p:txBody>
      </p:sp>
      <p:sp>
        <p:nvSpPr>
          <p:cNvPr id="189" name="The end"/>
          <p:cNvSpPr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end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–Emily Bronte"/>
          <p:cNvSpPr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–Emily Bronte</a:t>
            </a:r>
          </a:p>
        </p:txBody>
      </p:sp>
      <p:sp>
        <p:nvSpPr>
          <p:cNvPr id="125" name="“There are feelings that cannot be explained, fantasies that you can't tell, and through it all there's you”."/>
          <p:cNvSpPr>
            <a:spLocks noGrp="1"/>
          </p:cNvSpPr>
          <p:nvPr>
            <p:ph type="body" idx="14"/>
          </p:nvPr>
        </p:nvSpPr>
        <p:spPr>
          <a:xfrm>
            <a:off x="1270000" y="4006850"/>
            <a:ext cx="10464800" cy="1244601"/>
          </a:xfrm>
          <a:prstGeom prst="rect">
            <a:avLst/>
          </a:prstGeom>
        </p:spPr>
        <p:txBody>
          <a:bodyPr/>
          <a:lstStyle/>
          <a:p>
            <a:r>
              <a:t>“There are feelings that cannot be explained, fantasies that you can't tell, and through it all there's you”.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98313082-E0BB-4BC2-A0E3-BAA8DC8DE403-L0-001.jpeg" descr="98313082-E0BB-4BC2-A0E3-BAA8DC8DE403-L0-001.jpeg"/>
          <p:cNvPicPr>
            <a:picLocks noGrp="1"/>
          </p:cNvPicPr>
          <p:nvPr>
            <p:ph type="pic" idx="13"/>
          </p:nvPr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58000" y="2349500"/>
            <a:ext cx="5397500" cy="6451600"/>
          </a:xfrm>
          <a:prstGeom prst="rect">
            <a:avLst/>
          </a:prstGeom>
        </p:spPr>
      </p:pic>
      <p:sp>
        <p:nvSpPr>
          <p:cNvPr id="128" name="Emily 1818-18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Emily 1818-1848</a:t>
            </a:r>
          </a:p>
        </p:txBody>
      </p:sp>
      <p:sp>
        <p:nvSpPr>
          <p:cNvPr id="129" name="Emily was the daughter of an Anglican clergyman…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t>Emily was the daughter of an Anglican clergyman</a:t>
            </a:r>
          </a:p>
          <a:p>
            <a:pPr>
              <a:buBlip>
                <a:blip r:embed="rId3"/>
              </a:buBlip>
            </a:pPr>
            <a:r>
              <a:t>She lived an isolated life in Yorkshire moors</a:t>
            </a:r>
          </a:p>
          <a:p>
            <a:pPr>
              <a:buBlip>
                <a:blip r:embed="rId3"/>
              </a:buBlip>
            </a:pPr>
            <a:r>
              <a:t>She was self-educated</a:t>
            </a:r>
          </a:p>
          <a:p>
            <a:pPr>
              <a:buBlip>
                <a:blip r:embed="rId3"/>
              </a:buBlip>
            </a:pPr>
            <a:r>
              <a:t>She decided to use pseudonyms</a:t>
            </a:r>
          </a:p>
          <a:p>
            <a:pPr>
              <a:buBlip>
                <a:blip r:embed="rId3"/>
              </a:buBlip>
            </a:pPr>
            <a:r>
              <a:t>She died of consumption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xmlns="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F0225A5F-68AB-4763-9A1A-AA505D92838B-L0-001.jpeg" descr="F0225A5F-68AB-4763-9A1A-AA505D92838B-L0-001.jpeg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/>
          </a:blip>
          <a:srcRect l="1466" r="1466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32" name="EBA85D53-EBEB-489B-A707-5D165F28E27E-L0-001.png" descr="EBA85D53-EBEB-489B-A707-5D165F28E27E-L0-00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108249" y="2381250"/>
            <a:ext cx="10788302" cy="71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Emily's masterpiece: Wuthering Heights…"/>
          <p:cNvSpPr/>
          <p:nvPr/>
        </p:nvSpPr>
        <p:spPr>
          <a:xfrm>
            <a:off x="149662" y="193987"/>
            <a:ext cx="12705475" cy="1879286"/>
          </a:xfrm>
          <a:prstGeom prst="rect">
            <a:avLst/>
          </a:prstGeom>
          <a:blipFill>
            <a:blip r:embed="rId4" cstate="print"/>
          </a:blipFill>
          <a:ln w="12700">
            <a:miter lim="400000"/>
          </a:ln>
          <a:effectLst>
            <a:outerShdw blurRad="50800" dist="127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2EBDB"/>
                </a:solidFill>
              </a:defRPr>
            </a:pPr>
            <a:r>
              <a:t>Emily's masterpiece: Wuthering Heights</a:t>
            </a:r>
          </a:p>
          <a:p>
            <a:pPr>
              <a:defRPr sz="3200">
                <a:solidFill>
                  <a:srgbClr val="F2EBDB"/>
                </a:solidFill>
              </a:defRPr>
            </a:pPr>
            <a:r>
              <a:t>Plot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500">
        <p15:prstTrans prst="pageCurlDouble"/>
      </p:transition>
    </mc:Choice>
    <mc:Choice xmlns:p14="http://schemas.microsoft.com/office/powerpoint/2010/main" xmlns="" Requires="p14">
      <p:transition spd="slow" advClick="1" p14:dur="1500">
        <p14:prism dir="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F58D267D-20FB-4B00-B9E5-FAA37B8A3713-L0-001.jpeg" descr="F58D267D-20FB-4B00-B9E5-FAA37B8A3713-L0-001.jpeg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/>
          </a:blip>
          <a:srcRect l="16666" r="16666"/>
          <a:stretch>
            <a:fillRect/>
          </a:stretch>
        </p:blipFill>
        <p:spPr>
          <a:prstGeom prst="rect">
            <a:avLst/>
          </a:prstGeom>
          <a:ln w="25400"/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136" name="HEATHCLIFF"/>
          <p:cNvSpPr/>
          <p:nvPr/>
        </p:nvSpPr>
        <p:spPr>
          <a:xfrm>
            <a:off x="214950" y="6390468"/>
            <a:ext cx="5849741" cy="1704301"/>
          </a:xfrm>
          <a:prstGeom prst="rect">
            <a:avLst/>
          </a:prstGeom>
          <a:solidFill>
            <a:schemeClr val="accent3">
              <a:hueOff val="86101"/>
              <a:satOff val="28726"/>
              <a:lumOff val="15001"/>
              <a:alpha val="56000"/>
            </a:schemeClr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>
              <a:defRPr sz="3200" b="1">
                <a:solidFill>
                  <a:srgbClr val="000000"/>
                </a:solidFill>
              </a:defRPr>
            </a:lvl1pPr>
          </a:lstStyle>
          <a:p>
            <a:r>
              <a:t>HEATHCLIFF</a:t>
            </a:r>
          </a:p>
        </p:txBody>
      </p:sp>
      <p:sp>
        <p:nvSpPr>
          <p:cNvPr id="137" name="CATHERINE"/>
          <p:cNvSpPr/>
          <p:nvPr/>
        </p:nvSpPr>
        <p:spPr>
          <a:xfrm>
            <a:off x="6216924" y="6408767"/>
            <a:ext cx="5720112" cy="1667703"/>
          </a:xfrm>
          <a:prstGeom prst="rect">
            <a:avLst/>
          </a:prstGeom>
          <a:solidFill>
            <a:schemeClr val="accent3">
              <a:hueOff val="86101"/>
              <a:satOff val="28726"/>
              <a:lumOff val="15001"/>
              <a:alpha val="56000"/>
            </a:schemeClr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>
              <a:defRPr sz="3200" b="1">
                <a:solidFill>
                  <a:srgbClr val="000000"/>
                </a:solidFill>
              </a:defRPr>
            </a:lvl1pPr>
          </a:lstStyle>
          <a:p>
            <a:r>
              <a:t>CATHERINE</a:t>
            </a:r>
          </a:p>
        </p:txBody>
      </p:sp>
      <p:grpSp>
        <p:nvGrpSpPr>
          <p:cNvPr id="140" name="The protagonists"/>
          <p:cNvGrpSpPr/>
          <p:nvPr/>
        </p:nvGrpSpPr>
        <p:grpSpPr>
          <a:xfrm>
            <a:off x="1371900" y="1141357"/>
            <a:ext cx="10515000" cy="1244601"/>
            <a:chOff x="0" y="0"/>
            <a:chExt cx="10514999" cy="1244600"/>
          </a:xfrm>
        </p:grpSpPr>
        <p:sp>
          <p:nvSpPr>
            <p:cNvPr id="139" name="The protagonists"/>
            <p:cNvSpPr/>
            <p:nvPr/>
          </p:nvSpPr>
          <p:spPr>
            <a:xfrm>
              <a:off x="50800" y="50800"/>
              <a:ext cx="10413399" cy="1143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5200" i="1">
                  <a:solidFill>
                    <a:srgbClr val="BEA56D"/>
                  </a:solidFill>
                  <a:effectLst>
                    <a:outerShdw blurRad="25400" dist="38100" dir="15900000" rotWithShape="0">
                      <a:srgbClr val="000000">
                        <a:alpha val="90000"/>
                      </a:srgbClr>
                    </a:outerShdw>
                  </a:effectLst>
                </a:defRPr>
              </a:pPr>
              <a:r>
                <a:t>The </a:t>
              </a:r>
              <a:r>
                <a:rPr sz="6600"/>
                <a:t>protagonists</a:t>
              </a:r>
            </a:p>
          </p:txBody>
        </p:sp>
        <p:pic>
          <p:nvPicPr>
            <p:cNvPr id="138" name="The protagonists" descr="The protagonists"/>
            <p:cNvPicPr>
              <a:picLocks/>
            </p:cNvPicPr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-1" y="-1"/>
              <a:ext cx="10515001" cy="124460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xmlns="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elly, the housekeeper, tells the story…"/>
          <p:cNvSpPr>
            <a:spLocks noGrp="1"/>
          </p:cNvSpPr>
          <p:nvPr>
            <p:ph type="body" idx="1"/>
          </p:nvPr>
        </p:nvSpPr>
        <p:spPr>
          <a:xfrm>
            <a:off x="762000" y="723900"/>
            <a:ext cx="11480800" cy="82931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Nelly, the housekeeper, tells the story</a:t>
            </a:r>
          </a:p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Mr Earnshaw, father of Hindley and Catherine, adopted a foundling: Heathcliff</a:t>
            </a:r>
          </a:p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Before the children hate Heathcliff, but after Catherine and Heathcliff become inseparable, while Hindley makes him work as a laborer</a:t>
            </a:r>
          </a:p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Catherine and Edgar get engaged but Catherine loves Heathcliff, that she can not marry because he is poor</a:t>
            </a:r>
          </a:p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Heathcliff runs to make fortune and Catherine marries Edgar</a:t>
            </a:r>
          </a:p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Three years after Heathcliff returns and confesses his love to catherine but she dies after giving birth</a:t>
            </a:r>
          </a:p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The same story is repeated between their respective children: Cathy and Hareton</a:t>
            </a:r>
          </a:p>
          <a:p>
            <a:pPr marL="357378" indent="-357378" defTabSz="391414">
              <a:spcBef>
                <a:spcPts val="2800"/>
              </a:spcBef>
              <a:buBlip>
                <a:blip r:embed="rId2"/>
              </a:buBlip>
              <a:defRPr sz="2814"/>
            </a:pPr>
            <a:r>
              <a:t>Heathcliff dies obsessed with love for Catherine and the vision of his spectrum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1" p14:dur="1500">
        <p14:switch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4E7AD20F-7731-4747-8C6B-A2C159CFEBA6-L0-001.jpeg" descr="4E7AD20F-7731-4747-8C6B-A2C159CFEBA6-L0-001.jpeg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/>
          </a:blip>
          <a:srcRect t="12500" b="1250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45" name="Their souls still travel hand in hand to continue living their own love..."/>
          <p:cNvSpPr/>
          <p:nvPr/>
        </p:nvSpPr>
        <p:spPr>
          <a:xfrm>
            <a:off x="124653" y="6914310"/>
            <a:ext cx="12392324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t>Their souls still travel hand in hand to continue living their own love...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2000">
        <p15:prstTrans prst="peelOff" invX="1"/>
      </p:transition>
    </mc:Choice>
    <mc:Choice xmlns:p14="http://schemas.microsoft.com/office/powerpoint/2010/main" xmlns="" Requires="p14">
      <p:transition spd="slow" advClick="1" p14:dur="2000">
        <p:wipe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1478C7E8-FD07-4F9F-BFC1-E0DA898BB44B-L0-001.jpeg" descr="1478C7E8-FD07-4F9F-BFC1-E0DA898BB44B-L0-001.jpeg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/>
          </a:blip>
          <a:srcRect r="684"/>
          <a:stretch>
            <a:fillRect/>
          </a:stretch>
        </p:blipFill>
        <p:spPr>
          <a:xfrm>
            <a:off x="4885658" y="1244479"/>
            <a:ext cx="7934188" cy="449375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48" name="The themes of:"/>
          <p:cNvSpPr>
            <a:spLocks noGrp="1"/>
          </p:cNvSpPr>
          <p:nvPr>
            <p:ph type="title"/>
          </p:nvPr>
        </p:nvSpPr>
        <p:spPr>
          <a:xfrm>
            <a:off x="762000" y="-171518"/>
            <a:ext cx="11480800" cy="152400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t>The themes of:</a:t>
            </a:r>
          </a:p>
        </p:txBody>
      </p:sp>
      <p:pic>
        <p:nvPicPr>
          <p:cNvPr id="149" name="BC5CBDF7-73D6-4927-BEC7-0078535BCCD0-L0-001.jpeg" descr="BC5CBDF7-73D6-4927-BEC7-0078535BCCD0-L0-001.jpe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79222" y="4855674"/>
            <a:ext cx="6695317" cy="469716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2" name="Lake of moral purpose"/>
          <p:cNvGrpSpPr/>
          <p:nvPr/>
        </p:nvGrpSpPr>
        <p:grpSpPr>
          <a:xfrm>
            <a:off x="406844" y="2808683"/>
            <a:ext cx="1885391" cy="1612901"/>
            <a:chOff x="0" y="0"/>
            <a:chExt cx="1885390" cy="1612900"/>
          </a:xfrm>
        </p:grpSpPr>
        <p:sp>
          <p:nvSpPr>
            <p:cNvPr id="151" name="Lake of moral purpose"/>
            <p:cNvSpPr/>
            <p:nvPr/>
          </p:nvSpPr>
          <p:spPr>
            <a:xfrm>
              <a:off x="25400" y="25400"/>
              <a:ext cx="1834591" cy="156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Lake of moral purpose</a:t>
              </a:r>
            </a:p>
          </p:txBody>
        </p:sp>
        <p:pic>
          <p:nvPicPr>
            <p:cNvPr id="150" name="Lake of moral purpose" descr="Lake of moral purpose"/>
            <p:cNvPicPr>
              <a:picLocks/>
            </p:cNvPicPr>
            <p:nvPr/>
          </p:nvPicPr>
          <p:blipFill>
            <a:blip r:embed="rId4" cstate="print">
              <a:extLst/>
            </a:blip>
            <a:stretch>
              <a:fillRect/>
            </a:stretch>
          </p:blipFill>
          <p:spPr>
            <a:xfrm>
              <a:off x="-1" y="0"/>
              <a:ext cx="1885392" cy="1612901"/>
            </a:xfrm>
            <a:prstGeom prst="rect">
              <a:avLst/>
            </a:prstGeom>
            <a:effectLst/>
          </p:spPr>
        </p:pic>
      </p:grpSp>
      <p:grpSp>
        <p:nvGrpSpPr>
          <p:cNvPr id="155" name="Astonishment for inhuman and crudel details"/>
          <p:cNvGrpSpPr/>
          <p:nvPr/>
        </p:nvGrpSpPr>
        <p:grpSpPr>
          <a:xfrm>
            <a:off x="446999" y="1028392"/>
            <a:ext cx="4112492" cy="1612901"/>
            <a:chOff x="0" y="0"/>
            <a:chExt cx="4112490" cy="1612900"/>
          </a:xfrm>
        </p:grpSpPr>
        <p:sp>
          <p:nvSpPr>
            <p:cNvPr id="154" name="Astonishment for inhuman and crudel details"/>
            <p:cNvSpPr/>
            <p:nvPr/>
          </p:nvSpPr>
          <p:spPr>
            <a:xfrm>
              <a:off x="25400" y="25400"/>
              <a:ext cx="4061691" cy="156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 Astonishment for inhuman and crudel details</a:t>
              </a:r>
            </a:p>
          </p:txBody>
        </p:sp>
        <p:pic>
          <p:nvPicPr>
            <p:cNvPr id="153" name="Astonishment for inhuman and crudel details" descr="Astonishment for inhuman and crudel details"/>
            <p:cNvPicPr>
              <a:picLocks/>
            </p:cNvPicPr>
            <p:nvPr/>
          </p:nvPicPr>
          <p:blipFill>
            <a:blip r:embed="rId5" cstate="print">
              <a:extLst/>
            </a:blip>
            <a:stretch>
              <a:fillRect/>
            </a:stretch>
          </p:blipFill>
          <p:spPr>
            <a:xfrm>
              <a:off x="0" y="0"/>
              <a:ext cx="4112491" cy="1612901"/>
            </a:xfrm>
            <a:prstGeom prst="rect">
              <a:avLst/>
            </a:prstGeom>
            <a:effectLst/>
          </p:spPr>
        </p:pic>
      </p:grpSp>
      <p:grpSp>
        <p:nvGrpSpPr>
          <p:cNvPr id="158" name="Desolate scenary(with gothic elements)"/>
          <p:cNvGrpSpPr/>
          <p:nvPr/>
        </p:nvGrpSpPr>
        <p:grpSpPr>
          <a:xfrm>
            <a:off x="7318261" y="6530854"/>
            <a:ext cx="1754322" cy="2552701"/>
            <a:chOff x="0" y="0"/>
            <a:chExt cx="1754321" cy="2552700"/>
          </a:xfrm>
        </p:grpSpPr>
        <p:sp>
          <p:nvSpPr>
            <p:cNvPr id="157" name="Desolate scenary(with gothic elements)"/>
            <p:cNvSpPr/>
            <p:nvPr/>
          </p:nvSpPr>
          <p:spPr>
            <a:xfrm>
              <a:off x="25400" y="25400"/>
              <a:ext cx="1703522" cy="250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Desolate scenary(with gothic elements)</a:t>
              </a:r>
            </a:p>
          </p:txBody>
        </p:sp>
        <p:pic>
          <p:nvPicPr>
            <p:cNvPr id="156" name="Desolate scenary(with gothic elements)" descr="Desolate scenary(with gothic elements)"/>
            <p:cNvPicPr>
              <a:picLocks/>
            </p:cNvPicPr>
            <p:nvPr/>
          </p:nvPicPr>
          <p:blipFill>
            <a:blip r:embed="rId6" cstate="print">
              <a:extLst/>
            </a:blip>
            <a:stretch>
              <a:fillRect/>
            </a:stretch>
          </p:blipFill>
          <p:spPr>
            <a:xfrm>
              <a:off x="0" y="0"/>
              <a:ext cx="1754322" cy="2552701"/>
            </a:xfrm>
            <a:prstGeom prst="rect">
              <a:avLst/>
            </a:prstGeom>
            <a:effectLst/>
          </p:spPr>
        </p:pic>
      </p:grpSp>
      <p:sp>
        <p:nvSpPr>
          <p:cNvPr id="159" name="Freccia"/>
          <p:cNvSpPr/>
          <p:nvPr/>
        </p:nvSpPr>
        <p:spPr>
          <a:xfrm>
            <a:off x="9444882" y="6885641"/>
            <a:ext cx="992408" cy="1843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88" y="7344"/>
                </a:moveTo>
                <a:lnTo>
                  <a:pt x="3088" y="0"/>
                </a:lnTo>
                <a:lnTo>
                  <a:pt x="21600" y="10800"/>
                </a:lnTo>
                <a:lnTo>
                  <a:pt x="3088" y="21600"/>
                </a:lnTo>
                <a:lnTo>
                  <a:pt x="3088" y="14256"/>
                </a:lnTo>
                <a:lnTo>
                  <a:pt x="0" y="14256"/>
                </a:lnTo>
                <a:lnTo>
                  <a:pt x="0" y="7344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hueOff val="-88726"/>
                  <a:lumOff val="-1371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2EBDB"/>
                </a:solidFill>
              </a:defRPr>
            </a:pPr>
            <a:endParaRPr/>
          </a:p>
        </p:txBody>
      </p:sp>
      <p:grpSp>
        <p:nvGrpSpPr>
          <p:cNvPr id="162" name="Psicological conflicts of the characters"/>
          <p:cNvGrpSpPr/>
          <p:nvPr/>
        </p:nvGrpSpPr>
        <p:grpSpPr>
          <a:xfrm>
            <a:off x="10548901" y="7075542"/>
            <a:ext cx="2209552" cy="2082801"/>
            <a:chOff x="0" y="0"/>
            <a:chExt cx="2209550" cy="2082800"/>
          </a:xfrm>
        </p:grpSpPr>
        <p:sp>
          <p:nvSpPr>
            <p:cNvPr id="161" name="Psicological conflicts of the characters"/>
            <p:cNvSpPr/>
            <p:nvPr/>
          </p:nvSpPr>
          <p:spPr>
            <a:xfrm>
              <a:off x="25400" y="25400"/>
              <a:ext cx="2158751" cy="20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Psicological conflicts of the characters</a:t>
              </a:r>
            </a:p>
          </p:txBody>
        </p:sp>
        <p:pic>
          <p:nvPicPr>
            <p:cNvPr id="160" name="Psicological conflicts of the characters" descr="Psicological conflicts of the characters"/>
            <p:cNvPicPr>
              <a:picLocks/>
            </p:cNvPicPr>
            <p:nvPr/>
          </p:nvPicPr>
          <p:blipFill>
            <a:blip r:embed="rId7" cstate="print">
              <a:extLst/>
            </a:blip>
            <a:stretch>
              <a:fillRect/>
            </a:stretch>
          </p:blipFill>
          <p:spPr>
            <a:xfrm>
              <a:off x="0" y="0"/>
              <a:ext cx="2209551" cy="2082801"/>
            </a:xfrm>
            <a:prstGeom prst="rect">
              <a:avLst/>
            </a:prstGeom>
            <a:effectLst/>
          </p:spPr>
        </p:pic>
      </p:grpSp>
      <p:grpSp>
        <p:nvGrpSpPr>
          <p:cNvPr id="165" name="Death like a liberation of the spirit (religion way)"/>
          <p:cNvGrpSpPr/>
          <p:nvPr/>
        </p:nvGrpSpPr>
        <p:grpSpPr>
          <a:xfrm>
            <a:off x="2354247" y="2808683"/>
            <a:ext cx="2256675" cy="1879601"/>
            <a:chOff x="0" y="0"/>
            <a:chExt cx="2256673" cy="1879600"/>
          </a:xfrm>
        </p:grpSpPr>
        <p:sp>
          <p:nvSpPr>
            <p:cNvPr id="164" name="Death like a liberation of the spirit (religion way)"/>
            <p:cNvSpPr/>
            <p:nvPr/>
          </p:nvSpPr>
          <p:spPr>
            <a:xfrm>
              <a:off x="25400" y="25400"/>
              <a:ext cx="220587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900"/>
              </a:lvl1pPr>
            </a:lstStyle>
            <a:p>
              <a:r>
                <a:t>Death like a liberation of the spirit (religion way)</a:t>
              </a:r>
            </a:p>
          </p:txBody>
        </p:sp>
        <p:pic>
          <p:nvPicPr>
            <p:cNvPr id="163" name="Death like a liberation of the spirit (religion way)" descr="Death like a liberation of the spirit (religion way)"/>
            <p:cNvPicPr>
              <a:picLocks/>
            </p:cNvPicPr>
            <p:nvPr/>
          </p:nvPicPr>
          <p:blipFill>
            <a:blip r:embed="rId8" cstate="print">
              <a:extLst/>
            </a:blip>
            <a:stretch>
              <a:fillRect/>
            </a:stretch>
          </p:blipFill>
          <p:spPr>
            <a:xfrm>
              <a:off x="-1" y="0"/>
              <a:ext cx="2256675" cy="187960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xmlns="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DDCA129D-8C47-4B55-A38D-4147D08C6C36-L0-001.jpeg" descr="DDCA129D-8C47-4B55-A38D-4147D08C6C36-L0-001.jpeg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/>
          </a:blip>
          <a:srcRect l="5511" r="5511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68" name="STRUGGLE" descr="STRUGGLE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339080" y="566989"/>
            <a:ext cx="8221969" cy="922743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</p:pic>
      <p:pic>
        <p:nvPicPr>
          <p:cNvPr id="169" name="CD175D4F-61F2-482E-8767-D6DE357BD48B-L0-001.jpeg" descr="CD175D4F-61F2-482E-8767-D6DE357BD48B-L0-001.jpe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60670" y="2425299"/>
            <a:ext cx="11778789" cy="4246899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All of this oppositions run to unity"/>
          <p:cNvSpPr/>
          <p:nvPr/>
        </p:nvSpPr>
        <p:spPr>
          <a:xfrm>
            <a:off x="959823" y="6730833"/>
            <a:ext cx="1059340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t>All of this oppositions run to unity</a:t>
            </a:r>
          </a:p>
        </p:txBody>
      </p:sp>
      <p:pic>
        <p:nvPicPr>
          <p:cNvPr id="171" name="436DF8C8-97C7-493B-9998-DDBA1DFC3C04-L0-001.jpeg" descr="436DF8C8-97C7-493B-9998-DDBA1DFC3C04-L0-001.jpeg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2863358" y="7449869"/>
            <a:ext cx="2557653" cy="2206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2BCF2091-D0A3-45C9-8079-C8F30ECA2A90-L0-001.jpeg" descr="2BCF2091-D0A3-45C9-8079-C8F30ECA2A90-L0-001.jpeg"/>
          <p:cNvPicPr>
            <a:picLocks noChangeAspect="1"/>
          </p:cNvPicPr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5935658" y="7493406"/>
            <a:ext cx="3699765" cy="21191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med" advClick="1" p14:dur="1000">
        <p15:prstTrans prst="pageCurlDouble"/>
      </p:transition>
    </mc:Choice>
    <mc:Choice xmlns:p14="http://schemas.microsoft.com/office/powerpoint/2010/main" xmlns="" Requires="p14">
      <p:transition spd="med" advClick="1" p14:dur="1000">
        <p14:prism dir="d"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LeatherBook">
  <a:themeElements>
    <a:clrScheme name="LeatherBook">
      <a:dk1>
        <a:srgbClr val="6C6963"/>
      </a:dk1>
      <a:lt1>
        <a:srgbClr val="092C6C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127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eatherBook">
  <a:themeElements>
    <a:clrScheme name="LeatherBook">
      <a:dk1>
        <a:srgbClr val="000000"/>
      </a:dk1>
      <a:lt1>
        <a:srgbClr val="FFFFFF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127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Personalizzato</PresentationFormat>
  <Paragraphs>49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LeatherBook</vt:lpstr>
      <vt:lpstr>Emily Bronte</vt:lpstr>
      <vt:lpstr>Diapositiva 2</vt:lpstr>
      <vt:lpstr>Emily 1818-1848</vt:lpstr>
      <vt:lpstr>Diapositiva 4</vt:lpstr>
      <vt:lpstr>Diapositiva 5</vt:lpstr>
      <vt:lpstr>Diapositiva 6</vt:lpstr>
      <vt:lpstr>Diapositiva 7</vt:lpstr>
      <vt:lpstr>The themes of:</vt:lpstr>
      <vt:lpstr>Diapositiva 9</vt:lpstr>
      <vt:lpstr>The style of the novel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Emily Bronte</dc:title>
  <cp:lastModifiedBy>utente</cp:lastModifiedBy>
  <cp:revision>1</cp:revision>
  <dcterms:modified xsi:type="dcterms:W3CDTF">2019-11-28T17:32:59Z</dcterms:modified>
</cp:coreProperties>
</file>