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9" r:id="rId1"/>
  </p:sldMasterIdLst>
  <p:notesMasterIdLst>
    <p:notesMasterId r:id="rId15"/>
  </p:notesMasterIdLst>
  <p:sldIdLst>
    <p:sldId id="270" r:id="rId2"/>
    <p:sldId id="256" r:id="rId3"/>
    <p:sldId id="263" r:id="rId4"/>
    <p:sldId id="258" r:id="rId5"/>
    <p:sldId id="269" r:id="rId6"/>
    <p:sldId id="262" r:id="rId7"/>
    <p:sldId id="259" r:id="rId8"/>
    <p:sldId id="260" r:id="rId9"/>
    <p:sldId id="261" r:id="rId10"/>
    <p:sldId id="264" r:id="rId11"/>
    <p:sldId id="265" r:id="rId12"/>
    <p:sldId id="266" r:id="rId13"/>
    <p:sldId id="267" r:id="rId14"/>
  </p:sldIdLst>
  <p:sldSz cx="9144000" cy="5143500" type="screen16x9"/>
  <p:notesSz cx="6858000" cy="9144000"/>
  <p:custShowLst>
    <p:custShow name="Presentazione personalizzata 1" id="0">
      <p:sldLst>
        <p:sld r:id="rId4"/>
        <p:sld r:id="rId9"/>
        <p:sld r:id="rId11"/>
      </p:sldLst>
    </p:custShow>
  </p:custShow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660"/>
  </p:normalViewPr>
  <p:slideViewPr>
    <p:cSldViewPr snapToGrid="0">
      <p:cViewPr varScale="1">
        <p:scale>
          <a:sx n="90" d="100"/>
          <a:sy n="90" d="100"/>
        </p:scale>
        <p:origin x="78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10150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203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0">
        <p:blinds dir="vert"/>
      </p:transition>
    </mc:Choice>
    <mc:Fallback xmlns="">
      <p:transition spd="slow" advTm="10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</p:sldLayoutIdLst>
  <mc:AlternateContent xmlns:mc="http://schemas.openxmlformats.org/markup-compatibility/2006" xmlns:p14="http://schemas.microsoft.com/office/powerpoint/2010/main">
    <mc:Choice Requires="p14">
      <p:transition spd="slow" p14:dur="1600" advTm="10000">
        <p:blinds dir="vert"/>
      </p:transition>
    </mc:Choice>
    <mc:Fallback xmlns="">
      <p:transition spd="slow" advTm="10000">
        <p:blinds dir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jp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20.jp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165130" y="1430743"/>
            <a:ext cx="5002925" cy="1201331"/>
          </a:xfrm>
        </p:spPr>
        <p:txBody>
          <a:bodyPr/>
          <a:lstStyle/>
          <a:p>
            <a:r>
              <a:rPr lang="it-IT" sz="4400" dirty="0"/>
              <a:t>IRELAND </a:t>
            </a:r>
            <a:br>
              <a:rPr lang="it-IT" sz="4400" dirty="0"/>
            </a:br>
            <a:r>
              <a:rPr lang="it-IT" sz="4400" dirty="0" err="1"/>
              <a:t>Dublin</a:t>
            </a:r>
            <a:endParaRPr lang="it-IT" sz="4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03899" y="2743966"/>
            <a:ext cx="6858000" cy="1241425"/>
          </a:xfrm>
        </p:spPr>
        <p:txBody>
          <a:bodyPr/>
          <a:lstStyle/>
          <a:p>
            <a:r>
              <a:rPr lang="it-IT" b="1" dirty="0"/>
              <a:t>«Intensive General English»</a:t>
            </a:r>
          </a:p>
          <a:p>
            <a:r>
              <a:rPr lang="it-IT" sz="1800" dirty="0"/>
              <a:t>From  5th to 16th </a:t>
            </a:r>
            <a:r>
              <a:rPr lang="it-IT" sz="1800" dirty="0" err="1"/>
              <a:t>June</a:t>
            </a:r>
            <a:r>
              <a:rPr lang="it-IT" sz="1800" dirty="0"/>
              <a:t> 2023)</a:t>
            </a:r>
          </a:p>
          <a:p>
            <a:endParaRPr lang="it-IT" sz="1800" dirty="0"/>
          </a:p>
          <a:p>
            <a:r>
              <a:rPr lang="it-IT" sz="1800" b="1" dirty="0"/>
              <a:t>Language </a:t>
            </a:r>
            <a:r>
              <a:rPr lang="it-IT" sz="1800" b="1" dirty="0" err="1"/>
              <a:t>course</a:t>
            </a:r>
            <a:endParaRPr lang="it-IT" sz="1800" b="1" dirty="0"/>
          </a:p>
        </p:txBody>
      </p:sp>
      <p:pic>
        <p:nvPicPr>
          <p:cNvPr id="1028" name="Picture 4" descr="500+ Shamrock Images &amp; Pictures for Free [HD] - Pixa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214" y="112306"/>
            <a:ext cx="1261786" cy="131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03899" cy="956930"/>
          </a:xfrm>
          <a:prstGeom prst="rect">
            <a:avLst/>
          </a:prstGeom>
        </p:spPr>
      </p:pic>
      <p:pic>
        <p:nvPicPr>
          <p:cNvPr id="7" name="onlymp3to-medley-musica-irlandese-quinpop-sxtnaytlic0-192k-1694257635_M8y1gW4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70434" y="173666"/>
            <a:ext cx="609600" cy="6096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785242" y="383337"/>
            <a:ext cx="42645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/>
              <a:t>Erasmus+ BET.IN.BAS</a:t>
            </a:r>
          </a:p>
        </p:txBody>
      </p:sp>
    </p:spTree>
    <p:extLst>
      <p:ext uri="{BB962C8B-B14F-4D97-AF65-F5344CB8AC3E}">
        <p14:creationId xmlns:p14="http://schemas.microsoft.com/office/powerpoint/2010/main" val="198629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430">
        <p14:ripple/>
      </p:transition>
    </mc:Choice>
    <mc:Fallback xmlns="">
      <p:transition spd="slow" advTm="64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"/>
            <a:ext cx="6858000" cy="1061544"/>
          </a:xfrm>
        </p:spPr>
        <p:txBody>
          <a:bodyPr/>
          <a:lstStyle/>
          <a:p>
            <a:r>
              <a:rPr lang="it-IT" sz="2800" dirty="0" err="1"/>
              <a:t>Visit</a:t>
            </a:r>
            <a:r>
              <a:rPr lang="it-IT" sz="2800" dirty="0"/>
              <a:t> to </a:t>
            </a:r>
            <a:r>
              <a:rPr lang="it-IT" sz="2800" dirty="0" err="1"/>
              <a:t>Dublin</a:t>
            </a:r>
            <a:endParaRPr lang="it-IT" sz="28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03899" cy="95693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72668" y="4549572"/>
            <a:ext cx="58738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it-IT" sz="2000" b="1" dirty="0">
                <a:solidFill>
                  <a:srgbClr val="FFFFFF"/>
                </a:solidFill>
              </a:rPr>
              <a:t>   O’ </a:t>
            </a:r>
            <a:r>
              <a:rPr lang="it-IT" sz="2000" b="1" dirty="0" err="1">
                <a:solidFill>
                  <a:srgbClr val="FFFFFF"/>
                </a:solidFill>
              </a:rPr>
              <a:t>Connell</a:t>
            </a:r>
            <a:r>
              <a:rPr lang="it-IT" sz="2000" b="1" dirty="0">
                <a:solidFill>
                  <a:srgbClr val="FFFFFF"/>
                </a:solidFill>
              </a:rPr>
              <a:t> Street</a:t>
            </a: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6418967" y="4617889"/>
            <a:ext cx="25857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it-IT" sz="2400" b="1" dirty="0">
                <a:solidFill>
                  <a:srgbClr val="FFFFFF"/>
                </a:solidFill>
              </a:rPr>
              <a:t>  </a:t>
            </a:r>
            <a:r>
              <a:rPr lang="it-IT" sz="2000" b="1" dirty="0" err="1">
                <a:solidFill>
                  <a:srgbClr val="FFFFFF"/>
                </a:solidFill>
              </a:rPr>
              <a:t>Trinity</a:t>
            </a:r>
            <a:r>
              <a:rPr lang="it-IT" sz="2000" b="1" dirty="0">
                <a:solidFill>
                  <a:srgbClr val="FFFFFF"/>
                </a:solidFill>
              </a:rPr>
              <a:t> College</a:t>
            </a: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195" y="1714334"/>
            <a:ext cx="2214000" cy="2952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2019" y="149269"/>
            <a:ext cx="1261981" cy="131685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6" y="1087289"/>
            <a:ext cx="2646363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052" y="1340594"/>
            <a:ext cx="2865437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742285" y="2417862"/>
            <a:ext cx="2119491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sz="2000" b="1" dirty="0" err="1">
                <a:solidFill>
                  <a:schemeClr val="bg1"/>
                </a:solidFill>
              </a:rPr>
              <a:t>Visit</a:t>
            </a:r>
            <a:r>
              <a:rPr lang="it-IT" sz="2000" b="1" dirty="0">
                <a:solidFill>
                  <a:schemeClr val="bg1"/>
                </a:solidFill>
              </a:rPr>
              <a:t> to </a:t>
            </a:r>
            <a:r>
              <a:rPr lang="it-IT" sz="2000" b="1" dirty="0" err="1">
                <a:solidFill>
                  <a:schemeClr val="bg1"/>
                </a:solidFill>
              </a:rPr>
              <a:t>Guiness</a:t>
            </a:r>
            <a:endParaRPr lang="it-IT" sz="2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2884400"/>
      </p:ext>
    </p:extLst>
  </p:cSld>
  <p:clrMapOvr>
    <a:masterClrMapping/>
  </p:clrMapOvr>
  <p:transition spd="slow" advTm="755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31114" y="18427"/>
            <a:ext cx="6858000" cy="830316"/>
          </a:xfrm>
        </p:spPr>
        <p:txBody>
          <a:bodyPr/>
          <a:lstStyle/>
          <a:p>
            <a:r>
              <a:rPr lang="it-IT" sz="2800" dirty="0" err="1"/>
              <a:t>Visiting</a:t>
            </a:r>
            <a:r>
              <a:rPr lang="it-IT" sz="2800" dirty="0"/>
              <a:t> the Irish </a:t>
            </a:r>
            <a:r>
              <a:rPr lang="it-IT" sz="2800" dirty="0" err="1"/>
              <a:t>beauties</a:t>
            </a:r>
            <a:endParaRPr lang="it-IT" sz="28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03899" cy="95693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019" y="149269"/>
            <a:ext cx="1261981" cy="131685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143000" y="4496594"/>
            <a:ext cx="24400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it-IT" sz="2400" b="1" dirty="0" err="1">
                <a:solidFill>
                  <a:srgbClr val="FFFFFF"/>
                </a:solidFill>
              </a:rPr>
              <a:t>Cliffs</a:t>
            </a:r>
            <a:r>
              <a:rPr lang="it-IT" sz="2400" b="1" dirty="0">
                <a:solidFill>
                  <a:srgbClr val="FFFFFF"/>
                </a:solidFill>
              </a:rPr>
              <a:t> of </a:t>
            </a:r>
            <a:r>
              <a:rPr lang="it-IT" sz="2400" b="1" dirty="0" err="1">
                <a:solidFill>
                  <a:srgbClr val="FFFFFF"/>
                </a:solidFill>
              </a:rPr>
              <a:t>Mother</a:t>
            </a:r>
            <a:endParaRPr lang="it-IT" sz="2400" b="1" dirty="0">
              <a:solidFill>
                <a:srgbClr val="FFFFFF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615" y="987609"/>
            <a:ext cx="2710615" cy="3508985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5598980" y="4481255"/>
            <a:ext cx="12618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it-IT" sz="2400" b="1" dirty="0">
                <a:solidFill>
                  <a:srgbClr val="FFFFFF"/>
                </a:solidFill>
              </a:rPr>
              <a:t>Galway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89" y="1290520"/>
            <a:ext cx="4254314" cy="31907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4556036"/>
      </p:ext>
    </p:extLst>
  </p:cSld>
  <p:clrMapOvr>
    <a:masterClrMapping/>
  </p:clrMapOvr>
  <p:transition spd="slow" advTm="6843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"/>
            <a:ext cx="6858000" cy="1061544"/>
          </a:xfrm>
        </p:spPr>
        <p:txBody>
          <a:bodyPr/>
          <a:lstStyle/>
          <a:p>
            <a:r>
              <a:rPr lang="it-IT" sz="2800" dirty="0" err="1"/>
              <a:t>Let’s</a:t>
            </a:r>
            <a:r>
              <a:rPr lang="it-IT" sz="2800" dirty="0"/>
              <a:t> </a:t>
            </a:r>
            <a:r>
              <a:rPr lang="it-IT" sz="2800" dirty="0" err="1"/>
              <a:t>have</a:t>
            </a:r>
            <a:r>
              <a:rPr lang="it-IT" sz="2800" dirty="0"/>
              <a:t> </a:t>
            </a:r>
            <a:r>
              <a:rPr lang="it-IT" sz="2800"/>
              <a:t>a break</a:t>
            </a:r>
            <a:endParaRPr lang="it-IT" sz="28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03899" cy="95693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019" y="149269"/>
            <a:ext cx="1261981" cy="131685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03" y="1671144"/>
            <a:ext cx="3867807" cy="290085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752" y="1655378"/>
            <a:ext cx="3909848" cy="29323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377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8841">
        <p14:flash/>
      </p:transition>
    </mc:Choice>
    <mc:Fallback xmlns="">
      <p:transition spd="slow" advTm="88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252248"/>
            <a:ext cx="6858000" cy="1471449"/>
          </a:xfrm>
        </p:spPr>
        <p:txBody>
          <a:bodyPr/>
          <a:lstStyle/>
          <a:p>
            <a:r>
              <a:rPr lang="it-IT" sz="4400" dirty="0"/>
              <a:t>IRELAND </a:t>
            </a:r>
            <a:br>
              <a:rPr lang="it-IT" dirty="0"/>
            </a:br>
            <a:r>
              <a:rPr lang="it-IT" sz="4000"/>
              <a:t>Dublin</a:t>
            </a:r>
            <a:endParaRPr lang="it-IT" sz="4000" dirty="0"/>
          </a:p>
        </p:txBody>
      </p:sp>
      <p:pic>
        <p:nvPicPr>
          <p:cNvPr id="1028" name="Picture 4" descr="500+ Shamrock Images &amp; Pictures for Free [HD] -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214" y="112306"/>
            <a:ext cx="1261786" cy="131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03899" cy="95693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943869" y="2326678"/>
            <a:ext cx="59383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6000" dirty="0"/>
              <a:t>   </a:t>
            </a:r>
            <a:r>
              <a:rPr lang="it-IT" sz="7200" dirty="0"/>
              <a:t>BYE -BYE</a:t>
            </a:r>
          </a:p>
        </p:txBody>
      </p:sp>
    </p:spTree>
    <p:extLst>
      <p:ext uri="{BB962C8B-B14F-4D97-AF65-F5344CB8AC3E}">
        <p14:creationId xmlns:p14="http://schemas.microsoft.com/office/powerpoint/2010/main" val="2373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120">
        <p:dissolve/>
      </p:transition>
    </mc:Choice>
    <mc:Fallback xmlns="">
      <p:transition spd="slow" advTm="6120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03899" y="1025769"/>
            <a:ext cx="6858000" cy="1336431"/>
          </a:xfrm>
        </p:spPr>
        <p:txBody>
          <a:bodyPr/>
          <a:lstStyle/>
          <a:p>
            <a:pPr algn="l"/>
            <a:br>
              <a:rPr lang="it-IT" sz="2400" dirty="0"/>
            </a:br>
            <a:br>
              <a:rPr lang="it-IT" sz="2400" dirty="0"/>
            </a:br>
            <a:br>
              <a:rPr lang="it-IT" sz="2400" dirty="0"/>
            </a:br>
            <a:br>
              <a:rPr lang="it-IT" sz="2400" dirty="0"/>
            </a:br>
            <a:br>
              <a:rPr lang="it-IT" sz="2400" dirty="0"/>
            </a:br>
            <a:br>
              <a:rPr lang="it-IT" sz="2400" dirty="0"/>
            </a:br>
            <a:br>
              <a:rPr lang="it-IT" sz="2400" dirty="0"/>
            </a:br>
            <a:br>
              <a:rPr lang="it-IT" sz="2400" dirty="0"/>
            </a:br>
            <a:br>
              <a:rPr lang="it-IT" sz="2400" dirty="0"/>
            </a:br>
            <a:br>
              <a:rPr lang="it-IT" sz="2400" dirty="0"/>
            </a:br>
            <a:br>
              <a:rPr lang="it-IT" sz="2400" dirty="0"/>
            </a:br>
            <a:br>
              <a:rPr lang="it-IT" sz="2400" dirty="0"/>
            </a:br>
            <a:br>
              <a:rPr lang="it-IT" sz="2400" dirty="0"/>
            </a:br>
            <a:br>
              <a:rPr lang="it-IT" sz="2400" dirty="0"/>
            </a:br>
            <a:br>
              <a:rPr lang="it-IT" sz="2400" dirty="0"/>
            </a:br>
            <a:br>
              <a:rPr lang="it-IT" sz="2400" dirty="0"/>
            </a:br>
            <a:br>
              <a:rPr lang="it-IT" sz="2400" dirty="0"/>
            </a:br>
            <a:r>
              <a:rPr lang="it-IT" sz="2400" dirty="0"/>
              <a:t>     </a:t>
            </a:r>
            <a:br>
              <a:rPr lang="it-IT" sz="2400" dirty="0"/>
            </a:br>
            <a:br>
              <a:rPr lang="it-IT" sz="2400" dirty="0"/>
            </a:br>
            <a:r>
              <a:rPr lang="it-IT" sz="2400" dirty="0"/>
              <a:t>        I.C. N1 ’’Lorenzo  </a:t>
            </a:r>
            <a:r>
              <a:rPr lang="it-IT" sz="2400" dirty="0" err="1"/>
              <a:t>Milani’’-Policoro</a:t>
            </a:r>
            <a:r>
              <a:rPr lang="it-IT" sz="2400" dirty="0"/>
              <a:t> (MT)</a:t>
            </a:r>
            <a:br>
              <a:rPr lang="it-IT" sz="2400" dirty="0"/>
            </a:br>
            <a:br>
              <a:rPr lang="it-IT" sz="2400" dirty="0"/>
            </a:br>
            <a:br>
              <a:rPr lang="it-IT" sz="1800" dirty="0"/>
            </a:br>
            <a:r>
              <a:rPr lang="it-IT" sz="1800" dirty="0"/>
              <a:t>          Casalnuovo  Rosanna                            </a:t>
            </a:r>
            <a:r>
              <a:rPr lang="it-IT" sz="1800" dirty="0" err="1"/>
              <a:t>Menegatti</a:t>
            </a:r>
            <a:r>
              <a:rPr lang="it-IT" sz="1800" dirty="0"/>
              <a:t>  Liliana</a:t>
            </a:r>
            <a:br>
              <a:rPr lang="it-IT" sz="1600" dirty="0"/>
            </a:br>
            <a:r>
              <a:rPr lang="it-IT" sz="1600" dirty="0"/>
              <a:t>              Kindergarten </a:t>
            </a:r>
            <a:r>
              <a:rPr lang="it-IT" sz="1600" dirty="0" err="1"/>
              <a:t>teacher</a:t>
            </a:r>
            <a:r>
              <a:rPr lang="it-IT" sz="1600" dirty="0"/>
              <a:t>                                    Non-</a:t>
            </a:r>
            <a:r>
              <a:rPr lang="it-IT" sz="1600" dirty="0" err="1"/>
              <a:t>teaching</a:t>
            </a:r>
            <a:r>
              <a:rPr lang="it-IT" sz="1600" dirty="0"/>
              <a:t> staff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659868"/>
          </a:xfrm>
        </p:spPr>
        <p:txBody>
          <a:bodyPr/>
          <a:lstStyle/>
          <a:p>
            <a:pPr algn="l"/>
            <a:r>
              <a:rPr lang="it-IT" sz="1800" b="1" dirty="0"/>
              <a:t>                            </a:t>
            </a:r>
          </a:p>
          <a:p>
            <a:pPr algn="l"/>
            <a:r>
              <a:rPr lang="it-IT" b="1" dirty="0"/>
              <a:t>              </a:t>
            </a:r>
            <a:r>
              <a:rPr lang="it-IT" dirty="0" err="1"/>
              <a:t>I.C.’’Nicola</a:t>
            </a:r>
            <a:r>
              <a:rPr lang="it-IT" dirty="0"/>
              <a:t> Sole’’ Senise (PZ)</a:t>
            </a:r>
          </a:p>
          <a:p>
            <a:pPr algn="l"/>
            <a:br>
              <a:rPr lang="it-IT" sz="1800" dirty="0"/>
            </a:br>
            <a:r>
              <a:rPr lang="it-IT" sz="1800" dirty="0"/>
              <a:t>       </a:t>
            </a:r>
            <a:r>
              <a:rPr lang="it-IT" sz="1800" dirty="0" err="1"/>
              <a:t>Spaltro</a:t>
            </a:r>
            <a:r>
              <a:rPr lang="it-IT" sz="1800" dirty="0"/>
              <a:t>  Valeria                                          Golia Cosimo</a:t>
            </a:r>
          </a:p>
          <a:p>
            <a:pPr algn="l"/>
            <a:r>
              <a:rPr lang="it-IT" sz="1600" dirty="0"/>
              <a:t>     Kindergarten </a:t>
            </a:r>
            <a:r>
              <a:rPr lang="it-IT" sz="1600" dirty="0" err="1"/>
              <a:t>teacher</a:t>
            </a:r>
            <a:r>
              <a:rPr lang="it-IT" sz="1600" dirty="0"/>
              <a:t>                                         Non-</a:t>
            </a:r>
            <a:r>
              <a:rPr lang="it-IT" sz="1600" dirty="0" err="1"/>
              <a:t>teaching</a:t>
            </a:r>
            <a:r>
              <a:rPr lang="it-IT" sz="1600" dirty="0"/>
              <a:t> staff</a:t>
            </a:r>
          </a:p>
        </p:txBody>
      </p:sp>
      <p:pic>
        <p:nvPicPr>
          <p:cNvPr id="1028" name="Picture 4" descr="500+ Shamrock Images &amp; Pictures for Free [HD] - Pixab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158" y="3998142"/>
            <a:ext cx="999141" cy="10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03899" cy="956930"/>
          </a:xfrm>
          <a:prstGeom prst="rect">
            <a:avLst/>
          </a:prstGeom>
        </p:spPr>
      </p:pic>
      <p:pic>
        <p:nvPicPr>
          <p:cNvPr id="7" name="onlymp3to-medley-musica-irlandese-quinpop-sxtnaytlic0-192k-1694257635_M8y1gW4d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0434" y="173666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16" y="1235211"/>
            <a:ext cx="643720" cy="630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381" y="3531859"/>
            <a:ext cx="679855" cy="6125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653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9568">
        <p:cut/>
      </p:transition>
    </mc:Choice>
    <mc:Fallback xmlns="">
      <p:transition advTm="9568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0" objId="7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362" y="894793"/>
            <a:ext cx="3054350" cy="407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03899" y="112307"/>
            <a:ext cx="6858000" cy="749542"/>
          </a:xfrm>
        </p:spPr>
        <p:txBody>
          <a:bodyPr/>
          <a:lstStyle/>
          <a:p>
            <a:r>
              <a:rPr lang="it-IT" sz="3200" dirty="0"/>
              <a:t>Ready to go</a:t>
            </a:r>
          </a:p>
        </p:txBody>
      </p:sp>
      <p:pic>
        <p:nvPicPr>
          <p:cNvPr id="1028" name="Picture 4" descr="500+ Shamrock Images &amp; Pictures for Free [HD] - Pixa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214" y="112306"/>
            <a:ext cx="1261786" cy="131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03899" cy="95693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72" y="894793"/>
            <a:ext cx="3196384" cy="4071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069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123">
        <p:fade/>
      </p:transition>
    </mc:Choice>
    <mc:Fallback xmlns="">
      <p:transition spd="med" advTm="61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262" y="895100"/>
            <a:ext cx="3032398" cy="404319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03899" y="115121"/>
            <a:ext cx="6778315" cy="820792"/>
          </a:xfrm>
        </p:spPr>
        <p:txBody>
          <a:bodyPr/>
          <a:lstStyle/>
          <a:p>
            <a:r>
              <a:rPr lang="it-IT" sz="2800" dirty="0" err="1"/>
              <a:t>Heyday</a:t>
            </a:r>
            <a:r>
              <a:rPr lang="it-IT" sz="2800" dirty="0"/>
              <a:t> </a:t>
            </a:r>
            <a:r>
              <a:rPr lang="it-IT" sz="2800" dirty="0" err="1"/>
              <a:t>Student</a:t>
            </a:r>
            <a:r>
              <a:rPr lang="it-IT" sz="2800" dirty="0"/>
              <a:t> Living:</a:t>
            </a:r>
            <a:br>
              <a:rPr lang="it-IT" sz="2800" dirty="0"/>
            </a:br>
            <a:r>
              <a:rPr lang="it-IT" sz="2800" dirty="0" err="1"/>
              <a:t>our</a:t>
            </a:r>
            <a:r>
              <a:rPr lang="it-IT" sz="2800" dirty="0"/>
              <a:t> hotel</a:t>
            </a:r>
          </a:p>
        </p:txBody>
      </p:sp>
      <p:pic>
        <p:nvPicPr>
          <p:cNvPr id="1028" name="Picture 4" descr="500+ Shamrock Images &amp; Pictures for Free [HD] - Pixab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214" y="112306"/>
            <a:ext cx="1261786" cy="131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03899" cy="95693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99" y="956931"/>
            <a:ext cx="2944813" cy="391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3362476"/>
      </p:ext>
    </p:extLst>
  </p:cSld>
  <p:clrMapOvr>
    <a:masterClrMapping/>
  </p:clrMapOvr>
  <p:transition spd="slow" advTm="5555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03899" y="112307"/>
            <a:ext cx="6858000" cy="749542"/>
          </a:xfrm>
        </p:spPr>
        <p:txBody>
          <a:bodyPr/>
          <a:lstStyle/>
          <a:p>
            <a:r>
              <a:rPr lang="it-IT" sz="3200" dirty="0"/>
              <a:t>CES: Centre of English </a:t>
            </a:r>
            <a:r>
              <a:rPr lang="it-IT" sz="3200" dirty="0" err="1"/>
              <a:t>Studies</a:t>
            </a:r>
            <a:endParaRPr lang="it-IT" sz="3200" dirty="0"/>
          </a:p>
        </p:txBody>
      </p:sp>
      <p:pic>
        <p:nvPicPr>
          <p:cNvPr id="1028" name="Picture 4" descr="500+ Shamrock Images &amp; Pictures for Free [HD] - Pixab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214" y="112306"/>
            <a:ext cx="1261786" cy="131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03899" cy="95693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864" y="894629"/>
            <a:ext cx="3054350" cy="407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00" y="912872"/>
            <a:ext cx="3037302" cy="4053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6642374"/>
      </p:ext>
    </p:extLst>
  </p:cSld>
  <p:clrMapOvr>
    <a:masterClrMapping/>
  </p:clrMapOvr>
  <p:transition spd="slow" advClick="0" advTm="611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896" y="3047614"/>
            <a:ext cx="2686253" cy="2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777" y="1751614"/>
            <a:ext cx="2385338" cy="25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"/>
            <a:ext cx="6858000" cy="851337"/>
          </a:xfrm>
        </p:spPr>
        <p:txBody>
          <a:bodyPr/>
          <a:lstStyle/>
          <a:p>
            <a:r>
              <a:rPr lang="it-IT" sz="4000" dirty="0"/>
              <a:t> </a:t>
            </a:r>
            <a:r>
              <a:rPr lang="it-IT" sz="4000" dirty="0" err="1"/>
              <a:t>Mr.Garreth’s</a:t>
            </a:r>
            <a:r>
              <a:rPr lang="it-IT" sz="4000" dirty="0"/>
              <a:t> </a:t>
            </a:r>
            <a:r>
              <a:rPr lang="it-IT" sz="4000" dirty="0" err="1"/>
              <a:t>lesson</a:t>
            </a:r>
            <a:endParaRPr lang="it-IT" sz="4000" dirty="0"/>
          </a:p>
        </p:txBody>
      </p:sp>
      <p:pic>
        <p:nvPicPr>
          <p:cNvPr id="1028" name="Picture 4" descr="500+ Shamrock Images &amp; Pictures for Free [HD] - Pixab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214" y="112306"/>
            <a:ext cx="1261786" cy="131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03899" cy="95693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8900" y="-7029450"/>
            <a:ext cx="3331800" cy="444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8900" y="-7029450"/>
            <a:ext cx="3601800" cy="480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268" y="771525"/>
            <a:ext cx="1674000" cy="22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76" y="1186890"/>
            <a:ext cx="2260766" cy="284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1964064"/>
      </p:ext>
    </p:extLst>
  </p:cSld>
  <p:clrMapOvr>
    <a:masterClrMapping/>
  </p:clrMapOvr>
  <p:transition spd="slow" advTm="1047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"/>
            <a:ext cx="6858000" cy="851338"/>
          </a:xfrm>
        </p:spPr>
        <p:txBody>
          <a:bodyPr/>
          <a:lstStyle/>
          <a:p>
            <a:r>
              <a:rPr lang="it-IT" sz="2800" dirty="0"/>
              <a:t>In the </a:t>
            </a:r>
            <a:r>
              <a:rPr lang="it-IT" sz="2800" dirty="0" err="1"/>
              <a:t>classroom</a:t>
            </a:r>
            <a:r>
              <a:rPr lang="it-IT" sz="2800" dirty="0"/>
              <a:t>:</a:t>
            </a:r>
            <a:br>
              <a:rPr lang="it-IT" sz="2800" dirty="0"/>
            </a:br>
            <a:r>
              <a:rPr lang="it-IT" sz="2800" dirty="0" err="1"/>
              <a:t>you</a:t>
            </a:r>
            <a:r>
              <a:rPr lang="it-IT" sz="2800" dirty="0"/>
              <a:t> can </a:t>
            </a:r>
            <a:r>
              <a:rPr lang="it-IT" sz="2800" dirty="0" err="1"/>
              <a:t>speak</a:t>
            </a:r>
            <a:r>
              <a:rPr lang="it-IT" sz="2800" dirty="0"/>
              <a:t> </a:t>
            </a:r>
            <a:r>
              <a:rPr lang="it-IT" sz="2800" dirty="0" err="1"/>
              <a:t>only</a:t>
            </a:r>
            <a:r>
              <a:rPr lang="it-IT" sz="2800" dirty="0"/>
              <a:t> English!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03899" cy="95693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504" y="1442016"/>
            <a:ext cx="2850175" cy="3096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2019" y="1"/>
            <a:ext cx="1261981" cy="131685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1" y="1226016"/>
            <a:ext cx="2565000" cy="3420000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317" y="956931"/>
            <a:ext cx="2269852" cy="30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270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298">
        <p14:reveal/>
      </p:transition>
    </mc:Choice>
    <mc:Fallback xmlns="">
      <p:transition spd="slow" advTm="72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"/>
            <a:ext cx="6858000" cy="851338"/>
          </a:xfrm>
        </p:spPr>
        <p:txBody>
          <a:bodyPr/>
          <a:lstStyle/>
          <a:p>
            <a:r>
              <a:rPr lang="it-IT" sz="2800" dirty="0" err="1"/>
              <a:t>Our</a:t>
            </a:r>
            <a:r>
              <a:rPr lang="it-IT" sz="2800" dirty="0"/>
              <a:t> </a:t>
            </a:r>
            <a:r>
              <a:rPr lang="it-IT" sz="2800" dirty="0" err="1"/>
              <a:t>classmates</a:t>
            </a:r>
            <a:endParaRPr lang="it-IT" sz="28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03899" cy="95693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019" y="1"/>
            <a:ext cx="1261981" cy="131685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383" y="1144721"/>
            <a:ext cx="4293476" cy="32201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6510781"/>
      </p:ext>
    </p:extLst>
  </p:cSld>
  <p:clrMapOvr>
    <a:masterClrMapping/>
  </p:clrMapOvr>
  <p:transition spd="slow" advTm="454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"/>
            <a:ext cx="6858000" cy="1061544"/>
          </a:xfrm>
        </p:spPr>
        <p:txBody>
          <a:bodyPr/>
          <a:lstStyle/>
          <a:p>
            <a:r>
              <a:rPr lang="it-IT" sz="2800" dirty="0" err="1"/>
              <a:t>Visit</a:t>
            </a:r>
            <a:r>
              <a:rPr lang="it-IT" sz="2800" dirty="0"/>
              <a:t> to </a:t>
            </a:r>
            <a:r>
              <a:rPr lang="it-IT" sz="2800" dirty="0" err="1"/>
              <a:t>Dublin</a:t>
            </a:r>
            <a:endParaRPr lang="it-IT" sz="28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03899" cy="95693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019" y="1"/>
            <a:ext cx="1261981" cy="131685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7" y="1431989"/>
            <a:ext cx="3360000" cy="2520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721" y="1352567"/>
            <a:ext cx="2566702" cy="25920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9078" y="3992376"/>
            <a:ext cx="44910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chemeClr val="bg1"/>
                </a:solidFill>
              </a:rPr>
              <a:t>St. </a:t>
            </a:r>
            <a:r>
              <a:rPr lang="it-IT" sz="1600" b="1" dirty="0" err="1">
                <a:solidFill>
                  <a:schemeClr val="bg1"/>
                </a:solidFill>
              </a:rPr>
              <a:t>Stephen’s</a:t>
            </a:r>
            <a:r>
              <a:rPr lang="it-IT" sz="1600" b="1" dirty="0">
                <a:solidFill>
                  <a:schemeClr val="bg1"/>
                </a:solidFill>
              </a:rPr>
              <a:t> Green Park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5795236" y="3699989"/>
            <a:ext cx="33487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1600" b="1" dirty="0">
                <a:solidFill>
                  <a:srgbClr val="FFFFFF"/>
                </a:solidFill>
              </a:rPr>
              <a:t>         </a:t>
            </a:r>
          </a:p>
          <a:p>
            <a:pPr lvl="0"/>
            <a:r>
              <a:rPr lang="it-IT" sz="1600" b="1" dirty="0">
                <a:solidFill>
                  <a:srgbClr val="FFFFFF"/>
                </a:solidFill>
              </a:rPr>
              <a:t>             St. </a:t>
            </a:r>
            <a:r>
              <a:rPr lang="it-IT" sz="1600" b="1" dirty="0" err="1">
                <a:solidFill>
                  <a:srgbClr val="FFFFFF"/>
                </a:solidFill>
              </a:rPr>
              <a:t>Patrick’s</a:t>
            </a:r>
            <a:r>
              <a:rPr lang="it-IT" sz="1600" b="1" dirty="0">
                <a:solidFill>
                  <a:srgbClr val="FFFFFF"/>
                </a:solidFill>
              </a:rPr>
              <a:t> </a:t>
            </a:r>
            <a:r>
              <a:rPr lang="it-IT" sz="1600" b="1" dirty="0" err="1">
                <a:solidFill>
                  <a:srgbClr val="FFFFFF"/>
                </a:solidFill>
              </a:rPr>
              <a:t>Cathedral</a:t>
            </a:r>
            <a:endParaRPr lang="it-IT" sz="1600" b="1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530" y="1126930"/>
            <a:ext cx="2480187" cy="33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489660" y="4560675"/>
            <a:ext cx="30020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FFFF"/>
                </a:solidFill>
              </a:rPr>
              <a:t>       </a:t>
            </a:r>
            <a:r>
              <a:rPr lang="it-IT" sz="1600" b="1" dirty="0">
                <a:solidFill>
                  <a:srgbClr val="FFFFFF"/>
                </a:solidFill>
              </a:rPr>
              <a:t>Molly </a:t>
            </a:r>
            <a:r>
              <a:rPr lang="it-IT" sz="1600" b="1" dirty="0" err="1">
                <a:solidFill>
                  <a:srgbClr val="FFFFFF"/>
                </a:solidFill>
              </a:rPr>
              <a:t>Malone’s</a:t>
            </a:r>
            <a:r>
              <a:rPr lang="it-IT" sz="1600" b="1" dirty="0">
                <a:solidFill>
                  <a:srgbClr val="FFFFFF"/>
                </a:solidFill>
              </a:rPr>
              <a:t> statue</a:t>
            </a:r>
            <a:endParaRPr lang="it-IT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818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332">
        <p:circle/>
      </p:transition>
    </mc:Choice>
    <mc:Fallback xmlns="">
      <p:transition spd="slow" advTm="733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8|1.5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5|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9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3|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1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181</Words>
  <Application>Microsoft Office PowerPoint</Application>
  <PresentationFormat>Presentazione su schermo (16:9)</PresentationFormat>
  <Paragraphs>38</Paragraphs>
  <Slides>13</Slides>
  <Notes>0</Notes>
  <HiddenSlides>0</HiddenSlides>
  <MMClips>2</MMClips>
  <ScaleCrop>false</ScaleCrop>
  <HeadingPairs>
    <vt:vector size="8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  <vt:variant>
        <vt:lpstr>Presentazioni personalizzate</vt:lpstr>
      </vt:variant>
      <vt:variant>
        <vt:i4>1</vt:i4>
      </vt:variant>
    </vt:vector>
  </HeadingPairs>
  <TitlesOfParts>
    <vt:vector size="16" baseType="lpstr">
      <vt:lpstr>Arial</vt:lpstr>
      <vt:lpstr>Simple Light</vt:lpstr>
      <vt:lpstr>IRELAND  Dublin</vt:lpstr>
      <vt:lpstr>                                I.C. N1 ’’Lorenzo  Milani’’-Policoro (MT)             Casalnuovo  Rosanna                            Menegatti  Liliana               Kindergarten teacher                                    Non-teaching staff</vt:lpstr>
      <vt:lpstr>Ready to go</vt:lpstr>
      <vt:lpstr>Heyday Student Living: our hotel</vt:lpstr>
      <vt:lpstr>CES: Centre of English Studies</vt:lpstr>
      <vt:lpstr> Mr.Garreth’s lesson</vt:lpstr>
      <vt:lpstr>In the classroom: you can speak only English!</vt:lpstr>
      <vt:lpstr>Our classmates</vt:lpstr>
      <vt:lpstr>Visit to Dublin</vt:lpstr>
      <vt:lpstr>Visit to Dublin</vt:lpstr>
      <vt:lpstr>Visiting the Irish beauties</vt:lpstr>
      <vt:lpstr>Let’s have a break</vt:lpstr>
      <vt:lpstr>IRELAND  Dublin</vt:lpstr>
      <vt:lpstr>Presentazione personalizzata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Claudia</dc:creator>
  <cp:lastModifiedBy>NEGRONE ROSSELLA</cp:lastModifiedBy>
  <cp:revision>44</cp:revision>
  <dcterms:modified xsi:type="dcterms:W3CDTF">2023-09-18T15:43:31Z</dcterms:modified>
</cp:coreProperties>
</file>